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2"/>
  </p:notesMasterIdLst>
  <p:sldIdLst>
    <p:sldId id="256" r:id="rId2"/>
    <p:sldId id="269" r:id="rId3"/>
    <p:sldId id="274" r:id="rId4"/>
    <p:sldId id="259" r:id="rId5"/>
    <p:sldId id="267" r:id="rId6"/>
    <p:sldId id="266" r:id="rId7"/>
    <p:sldId id="271" r:id="rId8"/>
    <p:sldId id="261" r:id="rId9"/>
    <p:sldId id="260" r:id="rId10"/>
    <p:sldId id="276" r:id="rId11"/>
    <p:sldId id="264" r:id="rId12"/>
    <p:sldId id="263" r:id="rId13"/>
    <p:sldId id="272" r:id="rId14"/>
    <p:sldId id="268" r:id="rId15"/>
    <p:sldId id="270" r:id="rId16"/>
    <p:sldId id="257" r:id="rId17"/>
    <p:sldId id="275" r:id="rId18"/>
    <p:sldId id="258" r:id="rId19"/>
    <p:sldId id="273" r:id="rId20"/>
    <p:sldId id="277" r:id="rId21"/>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mn-ea"/>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mn-ea"/>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mn-ea"/>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mn-ea"/>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mn-ea"/>
        <a:cs typeface="+mn-cs"/>
        <a:sym typeface="Gill Sans" charset="0"/>
      </a:defRPr>
    </a:lvl5pPr>
    <a:lvl6pPr marL="2286000" algn="l" defTabSz="914400" rtl="0" eaLnBrk="1" latinLnBrk="0" hangingPunct="1">
      <a:defRPr sz="4200" kern="1200">
        <a:solidFill>
          <a:srgbClr val="000000"/>
        </a:solidFill>
        <a:latin typeface="Gill Sans" charset="0"/>
        <a:ea typeface="+mn-ea"/>
        <a:cs typeface="+mn-cs"/>
        <a:sym typeface="Gill Sans" charset="0"/>
      </a:defRPr>
    </a:lvl6pPr>
    <a:lvl7pPr marL="2743200" algn="l" defTabSz="914400" rtl="0" eaLnBrk="1" latinLnBrk="0" hangingPunct="1">
      <a:defRPr sz="4200" kern="1200">
        <a:solidFill>
          <a:srgbClr val="000000"/>
        </a:solidFill>
        <a:latin typeface="Gill Sans" charset="0"/>
        <a:ea typeface="+mn-ea"/>
        <a:cs typeface="+mn-cs"/>
        <a:sym typeface="Gill Sans" charset="0"/>
      </a:defRPr>
    </a:lvl7pPr>
    <a:lvl8pPr marL="3200400" algn="l" defTabSz="914400" rtl="0" eaLnBrk="1" latinLnBrk="0" hangingPunct="1">
      <a:defRPr sz="4200" kern="1200">
        <a:solidFill>
          <a:srgbClr val="000000"/>
        </a:solidFill>
        <a:latin typeface="Gill Sans" charset="0"/>
        <a:ea typeface="+mn-ea"/>
        <a:cs typeface="+mn-cs"/>
        <a:sym typeface="Gill Sans" charset="0"/>
      </a:defRPr>
    </a:lvl8pPr>
    <a:lvl9pPr marL="3657600" algn="l" defTabSz="914400" rtl="0" eaLnBrk="1" latinLnBrk="0" hangingPunct="1">
      <a:defRPr sz="4200" kern="1200">
        <a:solidFill>
          <a:srgbClr val="000000"/>
        </a:solidFill>
        <a:latin typeface="Gill Sans" charset="0"/>
        <a:ea typeface="+mn-ea"/>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10" d="100"/>
          <a:sy n="110" d="100"/>
        </p:scale>
        <p:origin x="6" y="4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11266"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rsk.net/wh06as_c03map004aa.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orldhistoryforusall.sdsu.edu/shared/glossary.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US" u="sng" smtClean="0">
                <a:solidFill>
                  <a:srgbClr val="000099"/>
                </a:solidFill>
                <a:latin typeface="Helvetica" charset="0"/>
                <a:cs typeface="Helvetica" charset="0"/>
                <a:sym typeface="Helvetica" charset="0"/>
                <a:hlinkClick r:id="rId3"/>
              </a:rPr>
              <a:t>http://www.mrsk.net/wh06as_c03map004aa.jpg</a:t>
            </a:r>
            <a:endParaRPr lang="en-US" u="sng" smtClean="0">
              <a:solidFill>
                <a:srgbClr val="000099"/>
              </a:solidFill>
              <a:latin typeface="Helvetica" charset="0"/>
              <a:cs typeface="Helvetica" charset="0"/>
              <a:sym typeface="Helvetic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a:solidFill>
            <a:srgbClr val="FFFFFF"/>
          </a:solidFill>
          <a:ln/>
        </p:spPr>
      </p:sp>
      <p:sp>
        <p:nvSpPr>
          <p:cNvPr id="25603" name="Rectangle 2"/>
          <p:cNvSpPr>
            <a:spLocks noGrp="1" noChangeArrowheads="1"/>
          </p:cNvSpPr>
          <p:nvPr>
            <p:ph type="body" idx="1"/>
          </p:nvPr>
        </p:nvSpPr>
        <p:spPr>
          <a:noFill/>
        </p:spPr>
        <p:txBody>
          <a:bodyPr/>
          <a:lstStyle/>
          <a:p>
            <a:pPr marL="85725" indent="-85725" eaLnBrk="1" hangingPunct="1">
              <a:lnSpc>
                <a:spcPct val="93000"/>
              </a:lnSpc>
              <a:tabLst>
                <a:tab pos="723900" algn="l"/>
                <a:tab pos="1447800" algn="l"/>
                <a:tab pos="2171700" algn="l"/>
                <a:tab pos="2895600" algn="l"/>
                <a:tab pos="3619500" algn="l"/>
                <a:tab pos="4343400" algn="l"/>
                <a:tab pos="5067300" algn="l"/>
              </a:tabLst>
            </a:pPr>
            <a:r>
              <a:rPr lang="en-US" smtClean="0">
                <a:solidFill>
                  <a:srgbClr val="000000"/>
                </a:solidFill>
                <a:latin typeface="Arial" pitchFamily="34" charset="0"/>
                <a:cs typeface="Arial" pitchFamily="34" charset="0"/>
                <a:sym typeface="Arial" pitchFamily="34" charset="0"/>
              </a:rPr>
              <a:t>Map of the Near East indicating the Fertile Crescent (according to ref. 23). Shaded areas indicate the approximate areas of domestication of pig, cattle, sheep, and goats with dates of initial domestication in calibrated years B.P. (after ref. 3). Colored lines enclose the wild ranges of Einkorn wheat, emmer wheat, and barley (after ref. 21). Green-shaded area in southern Levant indicates the region where all 3 grains were first domesticated 12,000 years B.P.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US" u="sng" smtClean="0">
                <a:hlinkClick r:id="rId3"/>
              </a:rPr>
              <a:t>http://worldhistoryforusall.sdsu.edu/shared/glossary.htm</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smtClean="0"/>
          </a:p>
        </p:txBody>
      </p:sp>
      <p:sp>
        <p:nvSpPr>
          <p:cNvPr id="2765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lIns="89730" tIns="44865" rIns="89730" bIns="44865"/>
          <a:lstStyle/>
          <a:p>
            <a:fld id="{65BFFF43-6A59-48E9-8163-D138241E6477}" type="slidenum">
              <a:rPr lang="en-US"/>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9"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sp>
        <p:nvSpPr>
          <p:cNvPr id="2984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2985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noProof="0" smtClean="0"/>
              <a:t>Click to edit Master subtitle style</a:t>
            </a:r>
          </a:p>
        </p:txBody>
      </p:sp>
      <p:sp>
        <p:nvSpPr>
          <p:cNvPr id="155" name="Rectangle 155"/>
          <p:cNvSpPr>
            <a:spLocks noGrp="1" noChangeArrowheads="1"/>
          </p:cNvSpPr>
          <p:nvPr>
            <p:ph type="dt" sz="quarter" idx="10"/>
          </p:nvPr>
        </p:nvSpPr>
        <p:spPr>
          <a:xfrm>
            <a:off x="304800" y="6248400"/>
            <a:ext cx="22860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effectLst>
                  <a:outerShdw blurRad="38100" dist="38100" dir="2700000" algn="tl">
                    <a:srgbClr val="FFFFFF"/>
                  </a:outerShdw>
                </a:effectLst>
                <a:latin typeface="+mn-lt"/>
              </a:defRPr>
            </a:lvl1pPr>
          </a:lstStyle>
          <a:p>
            <a:pPr>
              <a:defRPr/>
            </a:pPr>
            <a:fld id="{7F31BE30-D29B-4CB6-9DF1-0DB10310D1C2}" type="datetime1">
              <a:rPr lang="en-US"/>
              <a:pPr>
                <a:defRPr/>
              </a:pPr>
              <a:t>4/10/2016</a:t>
            </a:fld>
            <a:endParaRPr lang="en-US"/>
          </a:p>
        </p:txBody>
      </p:sp>
      <p:sp>
        <p:nvSpPr>
          <p:cNvPr id="156" name="Rectangle 156"/>
          <p:cNvSpPr>
            <a:spLocks noGrp="1" noChangeArrowheads="1"/>
          </p:cNvSpPr>
          <p:nvPr>
            <p:ph type="ftr" sz="quarter" idx="11"/>
          </p:nvPr>
        </p:nvSpPr>
        <p:spPr>
          <a:xfrm>
            <a:off x="3124200" y="6248400"/>
            <a:ext cx="28956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effectLst>
                  <a:outerShdw blurRad="38100" dist="38100" dir="2700000" algn="tl">
                    <a:srgbClr val="FFFFFF"/>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effectLst>
                  <a:outerShdw blurRad="38100" dist="38100" dir="2700000" algn="tl">
                    <a:srgbClr val="FFFFFF"/>
                  </a:outerShdw>
                </a:effectLst>
                <a:latin typeface="+mn-lt"/>
              </a:defRPr>
            </a:lvl1pPr>
          </a:lstStyle>
          <a:p>
            <a:pPr>
              <a:defRPr/>
            </a:pPr>
            <a:fld id="{1C875150-B6CE-4261-A390-CFC5005BE3B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fld id="{38D4AF9B-1E66-4170-B2E7-527B9264D583}" type="datetime1">
              <a:rPr lang="en-US"/>
              <a:pPr>
                <a:defRPr/>
              </a:pPr>
              <a:t>4/10/2016</a:t>
            </a:fld>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6225B332-9179-4BA2-82D6-E6C35BC4F24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fld id="{F1B5D6D8-B7AD-4A75-A6D7-323507223DD4}" type="datetime1">
              <a:rPr lang="en-US"/>
              <a:pPr>
                <a:defRPr/>
              </a:pPr>
              <a:t>4/10/2016</a:t>
            </a:fld>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7E59A0A0-18C7-4B51-94A5-A333F9BBD22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fld id="{97989EE5-2817-4A16-BBFD-21352EFE96B6}" type="datetime1">
              <a:rPr lang="en-US"/>
              <a:pPr>
                <a:defRPr/>
              </a:pPr>
              <a:t>4/10/2016</a:t>
            </a:fld>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6B8E462B-038F-4B90-8B8B-FD965829C2E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00200"/>
            <a:ext cx="8540750" cy="4498975"/>
          </a:xfrm>
        </p:spPr>
        <p:txBody>
          <a:bodyPr/>
          <a:lstStyle/>
          <a:p>
            <a:pPr lvl="0"/>
            <a:endParaRPr lang="en-US" noProof="0" smtClean="0"/>
          </a:p>
        </p:txBody>
      </p:sp>
      <p:sp>
        <p:nvSpPr>
          <p:cNvPr id="4" name="Rectangle 154"/>
          <p:cNvSpPr>
            <a:spLocks noGrp="1" noChangeArrowheads="1"/>
          </p:cNvSpPr>
          <p:nvPr>
            <p:ph type="dt" sz="half" idx="10"/>
          </p:nvPr>
        </p:nvSpPr>
        <p:spPr>
          <a:ln/>
        </p:spPr>
        <p:txBody>
          <a:bodyPr/>
          <a:lstStyle>
            <a:lvl1pPr>
              <a:defRPr/>
            </a:lvl1pPr>
          </a:lstStyle>
          <a:p>
            <a:pPr>
              <a:defRPr/>
            </a:pPr>
            <a:fld id="{3B123346-9699-4F2C-8739-4F55CF26A388}" type="datetime1">
              <a:rPr lang="en-US"/>
              <a:pPr>
                <a:defRPr/>
              </a:pPr>
              <a:t>4/10/2016</a:t>
            </a:fld>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810827AD-A08A-4EEC-9C7D-204AFEDF2C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fld id="{C4C53D22-4CC3-4C4F-BA0C-A3132FDD5651}" type="datetime1">
              <a:rPr lang="en-US"/>
              <a:pPr>
                <a:defRPr/>
              </a:pPr>
              <a:t>4/10/2016</a:t>
            </a:fld>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13FE660A-509C-4568-A588-799324509F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fld id="{F32C9C93-37E4-4777-A692-C32AAC825CC0}" type="datetime1">
              <a:rPr lang="en-US"/>
              <a:pPr>
                <a:defRPr/>
              </a:pPr>
              <a:t>4/10/2016</a:t>
            </a:fld>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E4ABEB56-1A8E-48F5-A759-29053FA6D6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fld id="{D23322E8-957C-4A57-B2B4-C7ECEA2647A2}" type="datetime1">
              <a:rPr lang="en-US"/>
              <a:pPr>
                <a:defRPr/>
              </a:pPr>
              <a:t>4/10/2016</a:t>
            </a:fld>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7D2AE438-9846-4ECE-899D-9900D596EB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fld id="{FFEFEBEF-0F89-4C3D-8567-18B1452702E3}" type="datetime1">
              <a:rPr lang="en-US"/>
              <a:pPr>
                <a:defRPr/>
              </a:pPr>
              <a:t>4/10/2016</a:t>
            </a:fld>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8AEEA21F-4C5E-47E4-B609-BF8F717E40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fld id="{747FA17E-CFB5-49EE-B4BE-4EB5BF7081DD}" type="datetime1">
              <a:rPr lang="en-US"/>
              <a:pPr>
                <a:defRPr/>
              </a:pPr>
              <a:t>4/10/2016</a:t>
            </a:fld>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01D61700-E20D-4C08-A7DC-1310CCB3E7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fld id="{528F1E92-76B0-4DE1-8488-00FF4EE6F044}" type="datetime1">
              <a:rPr lang="en-US"/>
              <a:pPr>
                <a:defRPr/>
              </a:pPr>
              <a:t>4/10/2016</a:t>
            </a:fld>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6C90FE5D-F3B1-4EC0-BDE5-E5F2B2CCD3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fld id="{9C8CC997-A270-4B80-A141-3F9850A0C7D5}" type="datetime1">
              <a:rPr lang="en-US"/>
              <a:pPr>
                <a:defRPr/>
              </a:pPr>
              <a:t>4/10/2016</a:t>
            </a:fld>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A29DAE99-53A5-4473-9177-696959C861C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fld id="{6367123E-9FD0-4528-91CF-D19F1E90AA26}" type="datetime1">
              <a:rPr lang="en-US"/>
              <a:pPr>
                <a:defRPr/>
              </a:pPr>
              <a:t>4/10/2016</a:t>
            </a:fld>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794EB02E-FB3B-4ED7-B9AB-83AF3905FAF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422400"/>
            <a:ext cx="9147175" cy="5435600"/>
            <a:chOff x="0" y="896"/>
            <a:chExt cx="5762" cy="3424"/>
          </a:xfrm>
        </p:grpSpPr>
        <p:grpSp>
          <p:nvGrpSpPr>
            <p:cNvPr id="2056" name="Group 3"/>
            <p:cNvGrpSpPr>
              <a:grpSpLocks/>
            </p:cNvGrpSpPr>
            <p:nvPr userDrawn="1"/>
          </p:nvGrpSpPr>
          <p:grpSpPr bwMode="auto">
            <a:xfrm>
              <a:off x="20" y="896"/>
              <a:ext cx="5742" cy="3424"/>
              <a:chOff x="20" y="896"/>
              <a:chExt cx="5742" cy="3424"/>
            </a:xfrm>
          </p:grpSpPr>
          <p:sp>
            <p:nvSpPr>
              <p:cNvPr id="2193"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2194"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195"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196"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2197"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2198"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199"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200"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201"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202"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203"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204"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205"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2057" name="Group 17"/>
            <p:cNvGrpSpPr>
              <a:grpSpLocks/>
            </p:cNvGrpSpPr>
            <p:nvPr userDrawn="1"/>
          </p:nvGrpSpPr>
          <p:grpSpPr bwMode="auto">
            <a:xfrm>
              <a:off x="0" y="2291"/>
              <a:ext cx="1385" cy="1702"/>
              <a:chOff x="0" y="2291"/>
              <a:chExt cx="1385" cy="1702"/>
            </a:xfrm>
          </p:grpSpPr>
          <p:sp>
            <p:nvSpPr>
              <p:cNvPr id="2058"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2059"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2060"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2061"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2062"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2063"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2064"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2065"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2066"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2067"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2068"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2069"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2070"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2071"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2072"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2073"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2074"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2075"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2076"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2077"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2078"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2079"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2080"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2081"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2082"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2083"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2084"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2085"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2086"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2087"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2088"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2089"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2090"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2091"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2092"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2093"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2094"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2095"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2096"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2097"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2098"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2099"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2100"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2101"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2102"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2103"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2104"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2105"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2106"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2107"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2108"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2109"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2110"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2111"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2112"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2113"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2114"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2115"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2116"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2117"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2118"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2119"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2120"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212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2122"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2123"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2124"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2125"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2126"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2127"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2128"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2129"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2130"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2131"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2132"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2133"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2134"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2135"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2136"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2137"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2138"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2139"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2140"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2141"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2142"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2143"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2144"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2145"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2146"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2147"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2148"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2149"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2150"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2151"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2152"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2153"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2154"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2155"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2156"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2157"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2158"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2159"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2160"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2161"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2162"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2163"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2164"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2165"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2166"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2167"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2168"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2169"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2170"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2171"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2172"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2173"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2174"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2175"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2176"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2177"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217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217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218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218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218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218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218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endParaRPr lang="en-US"/>
              </a:p>
            </p:txBody>
          </p:sp>
          <p:sp>
            <p:nvSpPr>
              <p:cNvPr id="218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endParaRPr lang="en-US"/>
              </a:p>
            </p:txBody>
          </p:sp>
          <p:sp>
            <p:nvSpPr>
              <p:cNvPr id="218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endParaRPr lang="en-US"/>
              </a:p>
            </p:txBody>
          </p:sp>
          <p:sp>
            <p:nvSpPr>
              <p:cNvPr id="2187"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2188"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218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2190"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2882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882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grpSp>
      <p:sp>
        <p:nvSpPr>
          <p:cNvPr id="2882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82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chemeClr val="tx1"/>
                </a:solidFill>
                <a:latin typeface="Arial" charset="0"/>
              </a:defRPr>
            </a:lvl1pPr>
          </a:lstStyle>
          <a:p>
            <a:pPr>
              <a:defRPr/>
            </a:pPr>
            <a:fld id="{607166F0-E676-486C-96BC-773637309246}" type="datetime1">
              <a:rPr lang="en-US"/>
              <a:pPr>
                <a:defRPr/>
              </a:pPr>
              <a:t>4/10/2016</a:t>
            </a:fld>
            <a:endParaRPr lang="en-US"/>
          </a:p>
        </p:txBody>
      </p:sp>
      <p:sp>
        <p:nvSpPr>
          <p:cNvPr id="2882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tx1"/>
                </a:solidFill>
                <a:latin typeface="Arial" charset="0"/>
              </a:defRPr>
            </a:lvl1pPr>
          </a:lstStyle>
          <a:p>
            <a:pPr>
              <a:defRPr/>
            </a:pPr>
            <a:endParaRPr lang="en-US"/>
          </a:p>
        </p:txBody>
      </p:sp>
      <p:sp>
        <p:nvSpPr>
          <p:cNvPr id="2882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1"/>
                </a:solidFill>
                <a:latin typeface="Arial" charset="0"/>
              </a:defRPr>
            </a:lvl1pPr>
          </a:lstStyle>
          <a:p>
            <a:pPr>
              <a:defRPr/>
            </a:pPr>
            <a:fld id="{21EC9261-8DC8-493E-A930-F83945205822}" type="slidenum">
              <a:rPr lang="en-US"/>
              <a:pPr>
                <a:defRPr/>
              </a:pPr>
              <a:t>‹#›</a:t>
            </a:fld>
            <a:endParaRPr lang="en-US"/>
          </a:p>
        </p:txBody>
      </p:sp>
      <p:sp>
        <p:nvSpPr>
          <p:cNvPr id="2882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6"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miter lim="800000"/>
            <a:headEnd/>
            <a:tailEnd/>
          </a:ln>
        </p:spPr>
        <p:txBody>
          <a:bodyPr/>
          <a:lstStyle/>
          <a:p>
            <a:fld id="{6B4805AC-BCCA-41B4-9C00-6EC64AED4CBD}" type="slidenum">
              <a:rPr lang="en-US" smtClean="0">
                <a:latin typeface="Arial" pitchFamily="34" charset="0"/>
              </a:rPr>
              <a:pPr/>
              <a:t>1</a:t>
            </a:fld>
            <a:endParaRPr lang="en-US" smtClean="0">
              <a:latin typeface="Arial" pitchFamily="34" charset="0"/>
            </a:endParaRPr>
          </a:p>
        </p:txBody>
      </p:sp>
      <p:sp>
        <p:nvSpPr>
          <p:cNvPr id="4097" name="Rectangle 1"/>
          <p:cNvSpPr>
            <a:spLocks noGrp="1" noRot="1" noChangeArrowheads="1"/>
          </p:cNvSpPr>
          <p:nvPr>
            <p:ph type="title"/>
          </p:nvPr>
        </p:nvSpPr>
        <p:spPr>
          <a:xfrm>
            <a:off x="304800" y="533400"/>
            <a:ext cx="8540750" cy="1143000"/>
          </a:xfrm>
        </p:spPr>
        <p:txBody>
          <a:bodyPr lIns="38100" tIns="38100" rIns="38100" bIns="38100"/>
          <a:lstStyle/>
          <a:p>
            <a:pPr eaLnBrk="1" hangingPunct="1">
              <a:defRPr/>
            </a:pPr>
            <a:r>
              <a:rPr lang="en-US" dirty="0" smtClean="0"/>
              <a:t>River Valley Civilizations…</a:t>
            </a:r>
            <a:br>
              <a:rPr lang="en-US" dirty="0" smtClean="0"/>
            </a:br>
            <a:r>
              <a:rPr lang="en-US" sz="2800" i="1" dirty="0" smtClean="0"/>
              <a:t>the beginnings of a new era</a:t>
            </a:r>
          </a:p>
        </p:txBody>
      </p:sp>
      <p:sp>
        <p:nvSpPr>
          <p:cNvPr id="2" name="Rectangle 2"/>
          <p:cNvSpPr>
            <a:spLocks noGrp="1" noRot="1" noChangeArrowheads="1"/>
          </p:cNvSpPr>
          <p:nvPr>
            <p:ph type="body" idx="1"/>
          </p:nvPr>
        </p:nvSpPr>
        <p:spPr>
          <a:xfrm>
            <a:off x="304800" y="2057400"/>
            <a:ext cx="8540750" cy="2652713"/>
          </a:xfrm>
        </p:spPr>
        <p:txBody>
          <a:bodyPr lIns="38100" tIns="38100" rIns="38100" bIns="38100"/>
          <a:lstStyle/>
          <a:p>
            <a:pPr algn="ctr" eaLnBrk="1" hangingPunct="1">
              <a:lnSpc>
                <a:spcPct val="90000"/>
              </a:lnSpc>
              <a:spcBef>
                <a:spcPct val="0"/>
              </a:spcBef>
              <a:buFont typeface="Arial" charset="0"/>
              <a:buNone/>
              <a:defRPr/>
            </a:pPr>
            <a:r>
              <a:rPr lang="en-US" b="1" dirty="0" smtClean="0">
                <a:solidFill>
                  <a:srgbClr val="C00000"/>
                </a:solidFill>
                <a:effectLst>
                  <a:outerShdw blurRad="38100" dist="38100" dir="2700000" algn="tl">
                    <a:srgbClr val="000000">
                      <a:alpha val="43137"/>
                    </a:srgbClr>
                  </a:outerShdw>
                </a:effectLst>
              </a:rPr>
              <a:t>The Tigris and Euphrates Rivers</a:t>
            </a:r>
          </a:p>
          <a:p>
            <a:pPr algn="ctr" eaLnBrk="1" hangingPunct="1">
              <a:lnSpc>
                <a:spcPct val="90000"/>
              </a:lnSpc>
              <a:spcBef>
                <a:spcPct val="0"/>
              </a:spcBef>
              <a:buFont typeface="Arial" charset="0"/>
              <a:buNone/>
              <a:defRPr/>
            </a:pPr>
            <a:endParaRPr lang="en-US" b="1" dirty="0" smtClean="0">
              <a:solidFill>
                <a:srgbClr val="C00000"/>
              </a:solidFill>
              <a:effectLst>
                <a:outerShdw blurRad="38100" dist="38100" dir="2700000" algn="tl">
                  <a:srgbClr val="000000">
                    <a:alpha val="43137"/>
                  </a:srgbClr>
                </a:outerShdw>
              </a:effectLst>
            </a:endParaRPr>
          </a:p>
          <a:p>
            <a:pPr algn="ctr" eaLnBrk="1" hangingPunct="1">
              <a:lnSpc>
                <a:spcPct val="90000"/>
              </a:lnSpc>
              <a:spcBef>
                <a:spcPct val="0"/>
              </a:spcBef>
              <a:buFont typeface="Arial" charset="0"/>
              <a:buNone/>
              <a:defRPr/>
            </a:pPr>
            <a:r>
              <a:rPr lang="en-US" b="1" dirty="0" smtClean="0">
                <a:solidFill>
                  <a:srgbClr val="C00000"/>
                </a:solidFill>
                <a:effectLst>
                  <a:outerShdw blurRad="38100" dist="38100" dir="2700000" algn="tl">
                    <a:srgbClr val="000000">
                      <a:alpha val="43137"/>
                    </a:srgbClr>
                  </a:outerShdw>
                </a:effectLst>
              </a:rPr>
              <a:t>The Nile River</a:t>
            </a:r>
          </a:p>
          <a:p>
            <a:pPr algn="ctr" eaLnBrk="1" hangingPunct="1">
              <a:lnSpc>
                <a:spcPct val="90000"/>
              </a:lnSpc>
              <a:spcBef>
                <a:spcPct val="0"/>
              </a:spcBef>
              <a:buFont typeface="Arial" charset="0"/>
              <a:buNone/>
              <a:defRPr/>
            </a:pPr>
            <a:endParaRPr lang="en-US" b="1" dirty="0" smtClean="0">
              <a:solidFill>
                <a:srgbClr val="C00000"/>
              </a:solidFill>
              <a:effectLst>
                <a:outerShdw blurRad="38100" dist="38100" dir="2700000" algn="tl">
                  <a:srgbClr val="000000">
                    <a:alpha val="43137"/>
                  </a:srgbClr>
                </a:outerShdw>
              </a:effectLst>
            </a:endParaRPr>
          </a:p>
          <a:p>
            <a:pPr algn="ctr" eaLnBrk="1" hangingPunct="1">
              <a:lnSpc>
                <a:spcPct val="90000"/>
              </a:lnSpc>
              <a:spcBef>
                <a:spcPct val="0"/>
              </a:spcBef>
              <a:buFont typeface="Arial" charset="0"/>
              <a:buNone/>
              <a:defRPr/>
            </a:pPr>
            <a:r>
              <a:rPr lang="en-US" b="1" dirty="0" smtClean="0">
                <a:solidFill>
                  <a:srgbClr val="C00000"/>
                </a:solidFill>
                <a:effectLst>
                  <a:outerShdw blurRad="38100" dist="38100" dir="2700000" algn="tl">
                    <a:srgbClr val="000000">
                      <a:alpha val="43137"/>
                    </a:srgbClr>
                  </a:outerShdw>
                </a:effectLst>
              </a:rPr>
              <a:t>The Indus River</a:t>
            </a:r>
          </a:p>
          <a:p>
            <a:pPr algn="ctr" eaLnBrk="1" hangingPunct="1">
              <a:lnSpc>
                <a:spcPct val="90000"/>
              </a:lnSpc>
              <a:spcBef>
                <a:spcPct val="0"/>
              </a:spcBef>
              <a:buFont typeface="Arial" charset="0"/>
              <a:buNone/>
              <a:defRPr/>
            </a:pPr>
            <a:endParaRPr lang="en-US" b="1" dirty="0" smtClean="0">
              <a:solidFill>
                <a:srgbClr val="C00000"/>
              </a:solidFill>
              <a:effectLst>
                <a:outerShdw blurRad="38100" dist="38100" dir="2700000" algn="tl">
                  <a:srgbClr val="000000">
                    <a:alpha val="43137"/>
                  </a:srgbClr>
                </a:outerShdw>
              </a:effectLst>
            </a:endParaRPr>
          </a:p>
          <a:p>
            <a:pPr algn="ctr" eaLnBrk="1" hangingPunct="1">
              <a:lnSpc>
                <a:spcPct val="90000"/>
              </a:lnSpc>
              <a:spcBef>
                <a:spcPct val="0"/>
              </a:spcBef>
              <a:buFont typeface="Arial" charset="0"/>
              <a:buNone/>
              <a:defRPr/>
            </a:pPr>
            <a:r>
              <a:rPr lang="en-US" b="1" dirty="0" smtClean="0">
                <a:solidFill>
                  <a:srgbClr val="C00000"/>
                </a:solidFill>
                <a:effectLst>
                  <a:outerShdw blurRad="38100" dist="38100" dir="2700000" algn="tl">
                    <a:srgbClr val="000000">
                      <a:alpha val="43137"/>
                    </a:srgbClr>
                  </a:outerShdw>
                </a:effectLst>
              </a:rPr>
              <a:t>The Yellow River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miter lim="800000"/>
            <a:headEnd/>
            <a:tailEnd/>
          </a:ln>
        </p:spPr>
        <p:txBody>
          <a:bodyPr/>
          <a:lstStyle/>
          <a:p>
            <a:fld id="{9CE81C1A-C826-42F0-9764-7264A40A69CF}" type="slidenum">
              <a:rPr lang="en-US" smtClean="0">
                <a:latin typeface="Arial" pitchFamily="34" charset="0"/>
              </a:rPr>
              <a:pPr/>
              <a:t>10</a:t>
            </a:fld>
            <a:endParaRPr lang="en-US" smtClean="0">
              <a:latin typeface="Arial" pitchFamily="34" charset="0"/>
            </a:endParaRPr>
          </a:p>
        </p:txBody>
      </p:sp>
      <p:pic>
        <p:nvPicPr>
          <p:cNvPr id="12291" name="Picture 3"/>
          <p:cNvPicPr>
            <a:picLocks noChangeAspect="1" noChangeArrowheads="1"/>
          </p:cNvPicPr>
          <p:nvPr/>
        </p:nvPicPr>
        <p:blipFill>
          <a:blip r:embed="rId2"/>
          <a:srcRect/>
          <a:stretch>
            <a:fillRect/>
          </a:stretch>
        </p:blipFill>
        <p:spPr bwMode="auto">
          <a:xfrm>
            <a:off x="0" y="0"/>
            <a:ext cx="5353050" cy="6858000"/>
          </a:xfrm>
          <a:prstGeom prst="rect">
            <a:avLst/>
          </a:prstGeom>
          <a:noFill/>
          <a:ln w="9525">
            <a:noFill/>
            <a:miter lim="800000"/>
            <a:headEnd/>
            <a:tailEnd/>
          </a:ln>
        </p:spPr>
      </p:pic>
      <p:sp>
        <p:nvSpPr>
          <p:cNvPr id="12292" name="Text Box 5"/>
          <p:cNvSpPr txBox="1">
            <a:spLocks/>
          </p:cNvSpPr>
          <p:nvPr/>
        </p:nvSpPr>
        <p:spPr bwMode="auto">
          <a:xfrm>
            <a:off x="5562600" y="228600"/>
            <a:ext cx="3429000" cy="5883275"/>
          </a:xfrm>
          <a:prstGeom prst="rect">
            <a:avLst/>
          </a:prstGeom>
          <a:noFill/>
          <a:ln w="25400">
            <a:noFill/>
            <a:miter lim="800000"/>
            <a:headEnd/>
            <a:tailEnd/>
          </a:ln>
          <a:effectLst/>
        </p:spPr>
        <p:txBody>
          <a:bodyPr>
            <a:spAutoFit/>
          </a:bodyPr>
          <a:lstStyle/>
          <a:p>
            <a:pPr>
              <a:spcBef>
                <a:spcPct val="50000"/>
              </a:spcBef>
            </a:pPr>
            <a:r>
              <a:rPr lang="en-US" sz="2000" u="sng"/>
              <a:t>Turn and Talk:</a:t>
            </a:r>
          </a:p>
          <a:p>
            <a:pPr>
              <a:spcBef>
                <a:spcPct val="50000"/>
              </a:spcBef>
            </a:pPr>
            <a:endParaRPr lang="en-US" sz="2000" u="sng"/>
          </a:p>
          <a:p>
            <a:pPr algn="l">
              <a:spcBef>
                <a:spcPct val="50000"/>
              </a:spcBef>
              <a:buFontTx/>
              <a:buChar char="•"/>
            </a:pPr>
            <a:r>
              <a:rPr lang="en-US" sz="2000"/>
              <a:t> What kind of picture do you think this is?  </a:t>
            </a:r>
          </a:p>
          <a:p>
            <a:pPr algn="l">
              <a:spcBef>
                <a:spcPct val="50000"/>
              </a:spcBef>
              <a:buFontTx/>
              <a:buChar char="•"/>
            </a:pPr>
            <a:r>
              <a:rPr lang="en-US" sz="2000"/>
              <a:t> What clues can you use?</a:t>
            </a:r>
          </a:p>
          <a:p>
            <a:pPr algn="l">
              <a:spcBef>
                <a:spcPct val="50000"/>
              </a:spcBef>
              <a:buFontTx/>
              <a:buChar char="•"/>
            </a:pPr>
            <a:r>
              <a:rPr lang="en-US" sz="2000"/>
              <a:t> What does it show?</a:t>
            </a:r>
          </a:p>
          <a:p>
            <a:pPr algn="l">
              <a:spcBef>
                <a:spcPct val="50000"/>
              </a:spcBef>
              <a:buFontTx/>
              <a:buChar char="•"/>
            </a:pPr>
            <a:r>
              <a:rPr lang="en-US" sz="2000"/>
              <a:t> What do you  think the green and yellow areas are?</a:t>
            </a:r>
          </a:p>
          <a:p>
            <a:pPr algn="l">
              <a:spcBef>
                <a:spcPct val="50000"/>
              </a:spcBef>
              <a:buFontTx/>
              <a:buChar char="•"/>
            </a:pPr>
            <a:endParaRPr lang="en-US" sz="2000"/>
          </a:p>
          <a:p>
            <a:pPr algn="l">
              <a:spcBef>
                <a:spcPct val="50000"/>
              </a:spcBef>
              <a:buFontTx/>
              <a:buChar char="•"/>
            </a:pPr>
            <a:r>
              <a:rPr lang="en-US" sz="2000"/>
              <a:t> Where do you think most people live in this area?</a:t>
            </a:r>
          </a:p>
          <a:p>
            <a:pPr algn="l">
              <a:spcBef>
                <a:spcPct val="50000"/>
              </a:spcBef>
              <a:buFontTx/>
              <a:buChar char="•"/>
            </a:pPr>
            <a:endParaRPr lang="en-US" sz="2000"/>
          </a:p>
          <a:p>
            <a:pPr algn="l">
              <a:spcBef>
                <a:spcPct val="50000"/>
              </a:spcBef>
              <a:buFontTx/>
              <a:buChar char="•"/>
            </a:pPr>
            <a:r>
              <a:rPr lang="en-US" sz="2000"/>
              <a:t> What is a delta?  </a:t>
            </a:r>
          </a:p>
          <a:p>
            <a:pPr algn="l">
              <a:spcBef>
                <a:spcPct val="50000"/>
              </a:spcBef>
              <a:buFontTx/>
              <a:buChar char="•"/>
            </a:pPr>
            <a:r>
              <a:rPr lang="en-US" sz="2000"/>
              <a:t> Why are deltas important?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miter lim="800000"/>
            <a:headEnd/>
            <a:tailEnd/>
          </a:ln>
        </p:spPr>
        <p:txBody>
          <a:bodyPr/>
          <a:lstStyle/>
          <a:p>
            <a:fld id="{814AFA2E-14F1-4A7D-944A-E8833E0762FF}" type="slidenum">
              <a:rPr lang="en-US" smtClean="0">
                <a:latin typeface="Arial" pitchFamily="34" charset="0"/>
              </a:rPr>
              <a:pPr/>
              <a:t>11</a:t>
            </a:fld>
            <a:endParaRPr lang="en-US" smtClean="0">
              <a:latin typeface="Arial" pitchFamily="34" charset="0"/>
            </a:endParaRPr>
          </a:p>
        </p:txBody>
      </p:sp>
      <p:pic>
        <p:nvPicPr>
          <p:cNvPr id="13315" name="Picture 3"/>
          <p:cNvPicPr>
            <a:picLocks noChangeAspect="1" noChangeArrowheads="1"/>
          </p:cNvPicPr>
          <p:nvPr/>
        </p:nvPicPr>
        <p:blipFill>
          <a:blip r:embed="rId2"/>
          <a:srcRect/>
          <a:stretch>
            <a:fillRect/>
          </a:stretch>
        </p:blipFill>
        <p:spPr bwMode="auto">
          <a:xfrm>
            <a:off x="152400" y="0"/>
            <a:ext cx="5141913" cy="6743700"/>
          </a:xfrm>
          <a:prstGeom prst="rect">
            <a:avLst/>
          </a:prstGeom>
          <a:noFill/>
          <a:ln w="9525">
            <a:noFill/>
            <a:miter lim="800000"/>
            <a:headEnd/>
            <a:tailEnd/>
          </a:ln>
        </p:spPr>
      </p:pic>
      <p:sp>
        <p:nvSpPr>
          <p:cNvPr id="13316" name="Rectangle 4"/>
          <p:cNvSpPr>
            <a:spLocks/>
          </p:cNvSpPr>
          <p:nvPr/>
        </p:nvSpPr>
        <p:spPr bwMode="auto">
          <a:xfrm>
            <a:off x="152400" y="6599238"/>
            <a:ext cx="4287838" cy="258762"/>
          </a:xfrm>
          <a:prstGeom prst="rect">
            <a:avLst/>
          </a:prstGeom>
          <a:noFill/>
          <a:ln w="9525">
            <a:noFill/>
            <a:miter lim="800000"/>
            <a:headEnd/>
            <a:tailEnd/>
          </a:ln>
        </p:spPr>
        <p:txBody>
          <a:bodyPr wrap="none" lIns="38100" tIns="38100" rIns="38100" bIns="38100">
            <a:spAutoFit/>
          </a:bodyPr>
          <a:lstStyle/>
          <a:p>
            <a:pPr algn="l"/>
            <a:r>
              <a:rPr lang="en-US" sz="1200">
                <a:solidFill>
                  <a:schemeClr val="tx1"/>
                </a:solidFill>
                <a:latin typeface="Arial" pitchFamily="34" charset="0"/>
                <a:cs typeface="Arial" pitchFamily="34" charset="0"/>
                <a:sym typeface="Arial" pitchFamily="34" charset="0"/>
              </a:rPr>
              <a:t>http://www.public.iastate.edu/~cfford/342worldhistoryearly.html</a:t>
            </a:r>
          </a:p>
        </p:txBody>
      </p:sp>
      <p:sp>
        <p:nvSpPr>
          <p:cNvPr id="13317" name="Text Box 6"/>
          <p:cNvSpPr txBox="1">
            <a:spLocks/>
          </p:cNvSpPr>
          <p:nvPr/>
        </p:nvSpPr>
        <p:spPr bwMode="auto">
          <a:xfrm>
            <a:off x="5410200" y="228600"/>
            <a:ext cx="3505200" cy="4400550"/>
          </a:xfrm>
          <a:prstGeom prst="rect">
            <a:avLst/>
          </a:prstGeom>
          <a:noFill/>
          <a:ln w="25400">
            <a:noFill/>
            <a:miter lim="800000"/>
            <a:headEnd/>
            <a:tailEnd/>
          </a:ln>
          <a:effectLst/>
        </p:spPr>
        <p:txBody>
          <a:bodyPr>
            <a:spAutoFit/>
          </a:bodyPr>
          <a:lstStyle/>
          <a:p>
            <a:pPr algn="l">
              <a:spcBef>
                <a:spcPct val="50000"/>
              </a:spcBef>
            </a:pPr>
            <a:r>
              <a:rPr lang="en-US" sz="2000" u="sng"/>
              <a:t>Stop and Jot:</a:t>
            </a:r>
          </a:p>
          <a:p>
            <a:pPr algn="l">
              <a:spcBef>
                <a:spcPct val="50000"/>
              </a:spcBef>
              <a:buFontTx/>
              <a:buChar char="•"/>
            </a:pPr>
            <a:r>
              <a:rPr lang="en-US" sz="2000"/>
              <a:t> Which civilization is shown on this map?</a:t>
            </a:r>
          </a:p>
          <a:p>
            <a:pPr algn="l">
              <a:spcBef>
                <a:spcPct val="50000"/>
              </a:spcBef>
              <a:buFontTx/>
              <a:buChar char="•"/>
            </a:pPr>
            <a:r>
              <a:rPr lang="en-US" sz="2000"/>
              <a:t> How do you know?</a:t>
            </a:r>
          </a:p>
          <a:p>
            <a:pPr algn="l">
              <a:spcBef>
                <a:spcPct val="50000"/>
              </a:spcBef>
              <a:buFontTx/>
              <a:buChar char="•"/>
            </a:pPr>
            <a:endParaRPr lang="en-US" sz="2000"/>
          </a:p>
          <a:p>
            <a:pPr algn="l">
              <a:spcBef>
                <a:spcPct val="50000"/>
              </a:spcBef>
            </a:pPr>
            <a:r>
              <a:rPr lang="en-US" sz="2000" u="sng"/>
              <a:t>Turn and Talk:</a:t>
            </a:r>
          </a:p>
          <a:p>
            <a:pPr algn="l">
              <a:spcBef>
                <a:spcPct val="50000"/>
              </a:spcBef>
              <a:buFontTx/>
              <a:buChar char="•"/>
            </a:pPr>
            <a:r>
              <a:rPr lang="en-US" sz="2000"/>
              <a:t> What geographic features might have prevented this river valley from spreading northwest? </a:t>
            </a:r>
          </a:p>
          <a:p>
            <a:pPr algn="l">
              <a:spcBef>
                <a:spcPct val="50000"/>
              </a:spcBef>
              <a:buFontTx/>
              <a:buChar char="•"/>
            </a:pPr>
            <a:r>
              <a:rPr lang="en-US" sz="2000"/>
              <a:t>How about to the southeast?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miter lim="800000"/>
            <a:headEnd/>
            <a:tailEnd/>
          </a:ln>
        </p:spPr>
        <p:txBody>
          <a:bodyPr/>
          <a:lstStyle/>
          <a:p>
            <a:fld id="{74471910-9682-4064-970D-4E7AAF2685A8}" type="slidenum">
              <a:rPr lang="en-US" smtClean="0">
                <a:latin typeface="Arial" pitchFamily="34" charset="0"/>
              </a:rPr>
              <a:pPr/>
              <a:t>12</a:t>
            </a:fld>
            <a:endParaRPr lang="en-US" smtClean="0">
              <a:latin typeface="Arial" pitchFamily="34" charset="0"/>
            </a:endParaRPr>
          </a:p>
        </p:txBody>
      </p:sp>
      <p:pic>
        <p:nvPicPr>
          <p:cNvPr id="14339" name="Picture 3"/>
          <p:cNvPicPr>
            <a:picLocks noChangeAspect="1" noChangeArrowheads="1"/>
          </p:cNvPicPr>
          <p:nvPr/>
        </p:nvPicPr>
        <p:blipFill>
          <a:blip r:embed="rId2"/>
          <a:srcRect/>
          <a:stretch>
            <a:fillRect/>
          </a:stretch>
        </p:blipFill>
        <p:spPr bwMode="auto">
          <a:xfrm>
            <a:off x="152400" y="0"/>
            <a:ext cx="6781800" cy="4749800"/>
          </a:xfrm>
          <a:prstGeom prst="rect">
            <a:avLst/>
          </a:prstGeom>
          <a:noFill/>
          <a:ln w="9525">
            <a:noFill/>
            <a:miter lim="800000"/>
            <a:headEnd/>
            <a:tailEnd/>
          </a:ln>
        </p:spPr>
      </p:pic>
      <p:sp>
        <p:nvSpPr>
          <p:cNvPr id="14340" name="Text Box 5"/>
          <p:cNvSpPr txBox="1">
            <a:spLocks/>
          </p:cNvSpPr>
          <p:nvPr/>
        </p:nvSpPr>
        <p:spPr bwMode="auto">
          <a:xfrm>
            <a:off x="152400" y="4876800"/>
            <a:ext cx="7467600" cy="1741488"/>
          </a:xfrm>
          <a:prstGeom prst="rect">
            <a:avLst/>
          </a:prstGeom>
          <a:noFill/>
          <a:ln w="25400">
            <a:noFill/>
            <a:miter lim="800000"/>
            <a:headEnd/>
            <a:tailEnd/>
          </a:ln>
          <a:effectLst/>
        </p:spPr>
        <p:txBody>
          <a:bodyPr>
            <a:spAutoFit/>
          </a:bodyPr>
          <a:lstStyle/>
          <a:p>
            <a:pPr algn="l">
              <a:spcBef>
                <a:spcPct val="50000"/>
              </a:spcBef>
              <a:buFontTx/>
              <a:buChar char="•"/>
            </a:pPr>
            <a:r>
              <a:rPr lang="en-US" sz="1800"/>
              <a:t> What civilization was in the highlighted area on this map?</a:t>
            </a:r>
          </a:p>
          <a:p>
            <a:pPr algn="l">
              <a:spcBef>
                <a:spcPct val="50000"/>
              </a:spcBef>
              <a:buFontTx/>
              <a:buChar char="•"/>
            </a:pPr>
            <a:r>
              <a:rPr lang="en-US" sz="1800"/>
              <a:t> What modern country developed out of this civilization over centuries?</a:t>
            </a:r>
          </a:p>
          <a:p>
            <a:pPr algn="l">
              <a:spcBef>
                <a:spcPct val="50000"/>
              </a:spcBef>
              <a:buFontTx/>
              <a:buChar char="•"/>
            </a:pPr>
            <a:r>
              <a:rPr lang="en-US" sz="1800"/>
              <a:t> Look at all the rivers in the middle.  Why do you think civilization didn’t develop along one of these rivers?  </a:t>
            </a:r>
            <a:r>
              <a:rPr lang="en-US" sz="1800" u="sng"/>
              <a:t>Turn and Talk</a:t>
            </a:r>
            <a:r>
              <a:rPr lang="en-US" sz="1800"/>
              <a:t> and make your best guess.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miter lim="800000"/>
            <a:headEnd/>
            <a:tailEnd/>
          </a:ln>
        </p:spPr>
        <p:txBody>
          <a:bodyPr/>
          <a:lstStyle/>
          <a:p>
            <a:fld id="{F237EBA6-6AA2-44EC-B528-3ACF686E9D9E}" type="slidenum">
              <a:rPr lang="en-US" smtClean="0">
                <a:latin typeface="Arial" pitchFamily="34" charset="0"/>
              </a:rPr>
              <a:pPr/>
              <a:t>13</a:t>
            </a:fld>
            <a:endParaRPr lang="en-US" smtClean="0">
              <a:latin typeface="Arial" pitchFamily="34" charset="0"/>
            </a:endParaRPr>
          </a:p>
        </p:txBody>
      </p:sp>
      <p:pic>
        <p:nvPicPr>
          <p:cNvPr id="15363" name="Picture 4"/>
          <p:cNvPicPr>
            <a:picLocks noChangeAspect="1"/>
          </p:cNvPicPr>
          <p:nvPr/>
        </p:nvPicPr>
        <p:blipFill>
          <a:blip r:embed="rId2"/>
          <a:srcRect/>
          <a:stretch>
            <a:fillRect/>
          </a:stretch>
        </p:blipFill>
        <p:spPr bwMode="auto">
          <a:xfrm>
            <a:off x="152400" y="152400"/>
            <a:ext cx="5534025" cy="5867400"/>
          </a:xfrm>
          <a:prstGeom prst="rect">
            <a:avLst/>
          </a:prstGeom>
          <a:noFill/>
          <a:ln w="25400">
            <a:noFill/>
            <a:miter lim="800000"/>
            <a:headEnd/>
            <a:tailEnd/>
          </a:ln>
          <a:effectLst/>
        </p:spPr>
      </p:pic>
      <p:sp>
        <p:nvSpPr>
          <p:cNvPr id="15364" name="Rectangle 5"/>
          <p:cNvSpPr>
            <a:spLocks/>
          </p:cNvSpPr>
          <p:nvPr/>
        </p:nvSpPr>
        <p:spPr bwMode="auto">
          <a:xfrm>
            <a:off x="838200" y="6096000"/>
            <a:ext cx="3106738" cy="244475"/>
          </a:xfrm>
          <a:prstGeom prst="rect">
            <a:avLst/>
          </a:prstGeom>
          <a:noFill/>
          <a:ln w="25400">
            <a:noFill/>
            <a:miter lim="800000"/>
            <a:headEnd/>
            <a:tailEnd/>
          </a:ln>
          <a:effectLst/>
        </p:spPr>
        <p:txBody>
          <a:bodyPr wrap="none">
            <a:spAutoFit/>
          </a:bodyPr>
          <a:lstStyle/>
          <a:p>
            <a:r>
              <a:rPr lang="en-US" sz="1000"/>
              <a:t>http://depts.washington.edu/chinaciv/geo/proper.htm</a:t>
            </a:r>
          </a:p>
        </p:txBody>
      </p:sp>
      <p:sp>
        <p:nvSpPr>
          <p:cNvPr id="15365" name="Text Box 6"/>
          <p:cNvSpPr txBox="1">
            <a:spLocks/>
          </p:cNvSpPr>
          <p:nvPr/>
        </p:nvSpPr>
        <p:spPr bwMode="auto">
          <a:xfrm>
            <a:off x="5791200" y="381000"/>
            <a:ext cx="3124200" cy="4246563"/>
          </a:xfrm>
          <a:prstGeom prst="rect">
            <a:avLst/>
          </a:prstGeom>
          <a:noFill/>
          <a:ln w="25400">
            <a:noFill/>
            <a:miter lim="800000"/>
            <a:headEnd/>
            <a:tailEnd/>
          </a:ln>
          <a:effectLst/>
        </p:spPr>
        <p:txBody>
          <a:bodyPr>
            <a:spAutoFit/>
          </a:bodyPr>
          <a:lstStyle/>
          <a:p>
            <a:pPr algn="l">
              <a:spcBef>
                <a:spcPct val="50000"/>
              </a:spcBef>
              <a:buFontTx/>
              <a:buChar char="•"/>
            </a:pPr>
            <a:r>
              <a:rPr lang="en-US" sz="1800"/>
              <a:t> Find the Yellow River on this map.</a:t>
            </a:r>
          </a:p>
          <a:p>
            <a:pPr algn="l">
              <a:spcBef>
                <a:spcPct val="50000"/>
              </a:spcBef>
              <a:buFontTx/>
              <a:buChar char="•"/>
            </a:pPr>
            <a:endParaRPr lang="en-US" sz="1800"/>
          </a:p>
          <a:p>
            <a:pPr algn="l">
              <a:spcBef>
                <a:spcPct val="50000"/>
              </a:spcBef>
              <a:buFontTx/>
              <a:buChar char="•"/>
            </a:pPr>
            <a:r>
              <a:rPr lang="en-US" sz="1800"/>
              <a:t> What do the different colors mean on this map?</a:t>
            </a:r>
          </a:p>
          <a:p>
            <a:pPr algn="l">
              <a:spcBef>
                <a:spcPct val="50000"/>
              </a:spcBef>
              <a:buFontTx/>
              <a:buChar char="•"/>
            </a:pPr>
            <a:endParaRPr lang="en-US" sz="1800"/>
          </a:p>
          <a:p>
            <a:pPr algn="l">
              <a:spcBef>
                <a:spcPct val="50000"/>
              </a:spcBef>
              <a:buFontTx/>
              <a:buChar char="•"/>
            </a:pPr>
            <a:r>
              <a:rPr lang="en-US" sz="1800" u="sng"/>
              <a:t> Turn and Talk</a:t>
            </a:r>
            <a:r>
              <a:rPr lang="en-US" sz="1800"/>
              <a:t>- Use this information to modify your answer to the question: Why did civilization develop along the Yellow River and not some of the others?</a:t>
            </a:r>
            <a:br>
              <a:rPr lang="en-US" sz="1800"/>
            </a:br>
            <a:endParaRPr lang="en-US" sz="1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miter lim="800000"/>
            <a:headEnd/>
            <a:tailEnd/>
          </a:ln>
        </p:spPr>
        <p:txBody>
          <a:bodyPr/>
          <a:lstStyle/>
          <a:p>
            <a:fld id="{E71A9707-0782-408F-9071-8C3089770A95}" type="slidenum">
              <a:rPr lang="en-US" smtClean="0">
                <a:latin typeface="Arial" pitchFamily="34" charset="0"/>
              </a:rPr>
              <a:pPr/>
              <a:t>14</a:t>
            </a:fld>
            <a:endParaRPr lang="en-US" smtClean="0">
              <a:latin typeface="Arial" pitchFamily="34" charset="0"/>
            </a:endParaRPr>
          </a:p>
        </p:txBody>
      </p:sp>
      <p:sp>
        <p:nvSpPr>
          <p:cNvPr id="16387" name="Rectangle 4"/>
          <p:cNvSpPr>
            <a:spLocks/>
          </p:cNvSpPr>
          <p:nvPr/>
        </p:nvSpPr>
        <p:spPr bwMode="auto">
          <a:xfrm>
            <a:off x="304800" y="190500"/>
            <a:ext cx="8610600" cy="6216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l">
              <a:defRPr/>
            </a:pPr>
            <a:endParaRPr lang="en-US" sz="1400" i="1" dirty="0"/>
          </a:p>
          <a:p>
            <a:pPr marL="342900" indent="-342900">
              <a:defRPr/>
            </a:pPr>
            <a:r>
              <a:rPr lang="en-US" sz="2000" b="1" dirty="0">
                <a:solidFill>
                  <a:srgbClr val="FF0000"/>
                </a:solidFill>
                <a:latin typeface="+mj-lt"/>
              </a:rPr>
              <a:t>Defining and Describing Civilization Part 2:</a:t>
            </a:r>
          </a:p>
          <a:p>
            <a:pPr marL="342900" indent="-342900" algn="l">
              <a:defRPr/>
            </a:pPr>
            <a:endParaRPr lang="en-US" sz="1600" b="1" dirty="0"/>
          </a:p>
          <a:p>
            <a:pPr marL="342900" indent="-342900" algn="l">
              <a:buFontTx/>
              <a:buChar char="•"/>
              <a:defRPr/>
            </a:pPr>
            <a:r>
              <a:rPr lang="en-US" sz="1600" b="1" dirty="0"/>
              <a:t>Below are the definitions we used in the last lesson to help us understand civilization.  </a:t>
            </a:r>
          </a:p>
          <a:p>
            <a:pPr marL="342900" indent="-342900" algn="l">
              <a:buFontTx/>
              <a:buChar char="•"/>
              <a:defRPr/>
            </a:pPr>
            <a:r>
              <a:rPr lang="en-US" sz="1600" b="1" dirty="0"/>
              <a:t>You will get a handout now with an expanded description of what civilization means.</a:t>
            </a:r>
          </a:p>
          <a:p>
            <a:pPr marL="342900" indent="-342900" algn="l">
              <a:buFontTx/>
              <a:buChar char="•"/>
              <a:defRPr/>
            </a:pPr>
            <a:r>
              <a:rPr lang="en-US" sz="1600" b="1" dirty="0"/>
              <a:t>Which one of the definitions below is closest to what is described on your handout?</a:t>
            </a:r>
          </a:p>
          <a:p>
            <a:pPr marL="342900" indent="-342900" algn="l">
              <a:defRPr/>
            </a:pPr>
            <a:endParaRPr lang="en-US" sz="1600" i="1" dirty="0"/>
          </a:p>
          <a:p>
            <a:pPr marL="342900" indent="-342900" algn="l">
              <a:defRPr/>
            </a:pPr>
            <a:endParaRPr lang="en-US" sz="1600" i="1" dirty="0"/>
          </a:p>
          <a:p>
            <a:pPr marL="342900" indent="-342900" algn="l">
              <a:defRPr/>
            </a:pPr>
            <a:r>
              <a:rPr lang="en-US" sz="1600" i="1" dirty="0"/>
              <a:t>	</a:t>
            </a:r>
            <a:r>
              <a:rPr lang="en-US" sz="2000" dirty="0">
                <a:latin typeface="+mn-lt"/>
              </a:rPr>
              <a:t>The term “civilization” is used to describe larger groups of people living together in one place in more complex societies with social hierarchies and specialization of labor.  During this era, between 4000 and 1000 BCE, this new way of living began to develop in different parts of the world.</a:t>
            </a:r>
          </a:p>
          <a:p>
            <a:pPr marL="342900" indent="-342900" algn="l">
              <a:defRPr/>
            </a:pPr>
            <a:endParaRPr lang="en-US" sz="2000" dirty="0">
              <a:latin typeface="+mn-lt"/>
            </a:endParaRPr>
          </a:p>
          <a:p>
            <a:pPr marL="342900" indent="-342900" algn="l">
              <a:defRPr/>
            </a:pPr>
            <a:endParaRPr lang="en-US" sz="2000" dirty="0">
              <a:latin typeface="+mn-lt"/>
            </a:endParaRPr>
          </a:p>
          <a:p>
            <a:pPr marL="342900" indent="-342900" algn="l">
              <a:defRPr/>
            </a:pPr>
            <a:r>
              <a:rPr lang="en-US" sz="2000" dirty="0">
                <a:latin typeface="+mn-lt"/>
              </a:rPr>
              <a:t>	A type of society characterized by all or most of the following features: dense population, agricultural economy, cities, complex social hierarchy, complex occupational specialization, centralized state, monumental building, a writing system, and a dominant belief system</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miter lim="800000"/>
            <a:headEnd/>
            <a:tailEnd/>
          </a:ln>
        </p:spPr>
        <p:txBody>
          <a:bodyPr/>
          <a:lstStyle/>
          <a:p>
            <a:fld id="{EB9477FA-3CE2-46A1-98CD-7A8F108C4CB7}" type="slidenum">
              <a:rPr lang="en-US" smtClean="0">
                <a:latin typeface="Arial" pitchFamily="34" charset="0"/>
              </a:rPr>
              <a:pPr/>
              <a:t>15</a:t>
            </a:fld>
            <a:endParaRPr lang="en-US" smtClean="0">
              <a:latin typeface="Arial" pitchFamily="34" charset="0"/>
            </a:endParaRPr>
          </a:p>
        </p:txBody>
      </p:sp>
      <p:graphicFrame>
        <p:nvGraphicFramePr>
          <p:cNvPr id="31873" name="Group 129"/>
          <p:cNvGraphicFramePr>
            <a:graphicFrameLocks noGrp="1"/>
          </p:cNvGraphicFramePr>
          <p:nvPr>
            <p:ph idx="1"/>
          </p:nvPr>
        </p:nvGraphicFramePr>
        <p:xfrm>
          <a:off x="304800" y="381000"/>
          <a:ext cx="8540750" cy="5565777"/>
        </p:xfrm>
        <a:graphic>
          <a:graphicData uri="http://schemas.openxmlformats.org/drawingml/2006/table">
            <a:tbl>
              <a:tblPr/>
              <a:tblGrid>
                <a:gridCol w="3306763"/>
                <a:gridCol w="5233987"/>
              </a:tblGrid>
              <a:tr h="3159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Characteristics of Civilizations</a:t>
                      </a:r>
                      <a:endParaRPr kumimoji="0" lang="en-US" sz="1200" b="0" i="0" u="none" strike="noStrike" cap="none" normalizeH="0" baseline="0" dirty="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Arial" charset="0"/>
                        </a:rPr>
                        <a:t>What this looked like in river valley civilizations:</a:t>
                      </a:r>
                      <a:endParaRPr kumimoji="0" lang="en-US" sz="1200" b="0"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Cities</a:t>
                      </a:r>
                      <a:endParaRPr kumimoji="0" lang="en-US" sz="1200" b="0"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Cities supported large populations of over 30,000 people </a:t>
                      </a:r>
                      <a:endParaRPr kumimoji="0" lang="en-US" sz="1200" b="0"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Specialization</a:t>
                      </a:r>
                      <a:endParaRPr kumimoji="0" lang="en-US" sz="1200" b="0"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Some people living in cities took full-time specialized jobs (artisan, merchant, soldier, priest) because they were supported by farmers from the surrounding community. </a:t>
                      </a:r>
                      <a:endParaRPr kumimoji="0" lang="en-US" sz="1200" b="0" i="0" u="none" strike="noStrike" cap="none" normalizeH="0" baseline="0" dirty="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09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Hierarchy</a:t>
                      </a:r>
                      <a:endParaRPr kumimoji="0" lang="en-US" sz="1200" b="0" i="0" u="none" strike="noStrike" cap="none" normalizeH="0" baseline="0" dirty="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 class system emerged where certain men (and sometimes women) held all the power.  They were called </a:t>
                      </a:r>
                      <a:r>
                        <a:rPr kumimoji="0" lang="en-US" sz="1200" b="0" i="1" u="none" strike="noStrike" cap="none" normalizeH="0" baseline="0" smtClean="0">
                          <a:ln>
                            <a:noFill/>
                          </a:ln>
                          <a:solidFill>
                            <a:schemeClr val="tx1"/>
                          </a:solidFill>
                          <a:effectLst/>
                          <a:latin typeface="Arial" charset="0"/>
                          <a:ea typeface="Times New Roman" pitchFamily="18" charset="0"/>
                          <a:cs typeface="Arial" charset="0"/>
                        </a:rPr>
                        <a:t>elites</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Men began to dominate in politics and women became more responsible for the life at home.  This system is called </a:t>
                      </a:r>
                      <a:r>
                        <a:rPr kumimoji="0" lang="en-US" sz="1200" b="0" i="1" u="none" strike="noStrike" cap="none" normalizeH="0" baseline="0" smtClean="0">
                          <a:ln>
                            <a:noFill/>
                          </a:ln>
                          <a:solidFill>
                            <a:schemeClr val="tx1"/>
                          </a:solidFill>
                          <a:effectLst/>
                          <a:latin typeface="Arial" charset="0"/>
                          <a:ea typeface="Times New Roman" pitchFamily="18" charset="0"/>
                          <a:cs typeface="Arial" charset="0"/>
                        </a:rPr>
                        <a:t>patriarchy</a:t>
                      </a: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n-US" sz="1200" b="0"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The State</a:t>
                      </a:r>
                      <a:endParaRPr kumimoji="0" lang="en-US" sz="1200" b="0"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One city usually ruled over all others in a civilization.  A king or pharaoh with a small group of officials controlled the rest of society.  </a:t>
                      </a:r>
                      <a:endParaRPr kumimoji="0" lang="en-US" sz="1200" b="0"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Networks of Trade</a:t>
                      </a:r>
                      <a:endParaRPr kumimoji="0" lang="en-US" sz="1200" b="0"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Many civilizations traded within and outside of their borders.  Technology, food, and language spread from Mesopotamia outward to Egypt, India, and China.   </a:t>
                      </a:r>
                      <a:endParaRPr kumimoji="0" lang="en-US" sz="1200" b="0"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Technology</a:t>
                      </a:r>
                      <a:endParaRPr kumimoji="0" lang="en-US" sz="1200" b="0"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Technology changed much more rapidly than in Era I.  People developed metals like bronze and use those build things like wheeled carriages.  </a:t>
                      </a:r>
                      <a:endParaRPr kumimoji="0" lang="en-US" sz="1200" b="0"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Monuments</a:t>
                      </a:r>
                      <a:endParaRPr kumimoji="0" lang="en-US" sz="1200" b="0"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Large buildings were constructed like city walls, temples, palaces, and tombs for powerful rulers.  </a:t>
                      </a:r>
                      <a:endParaRPr kumimoji="0" lang="en-US" sz="1200" b="0"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Spiritual Beliefs and Laws</a:t>
                      </a:r>
                      <a:endParaRPr kumimoji="0" lang="en-US" sz="1200" b="0"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Spiritual beliefs and laws became richer and more complex.  </a:t>
                      </a:r>
                      <a:endParaRPr kumimoji="0" lang="en-US" sz="1200" b="0"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Creativity</a:t>
                      </a:r>
                      <a:endParaRPr kumimoji="0" lang="en-US" sz="1200" b="0" i="0" u="none" strike="noStrike" cap="none" normalizeH="0" baseline="0" dirty="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Individuals worked with the ruling class to study astronomy, mathematics, sciences, and engineering.</a:t>
                      </a:r>
                      <a:endParaRPr kumimoji="0" lang="en-US" sz="1200" b="0" i="0" u="none" strike="noStrike" cap="none" normalizeH="0" baseline="0" dirty="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miter lim="800000"/>
            <a:headEnd/>
            <a:tailEnd/>
          </a:ln>
        </p:spPr>
        <p:txBody>
          <a:bodyPr/>
          <a:lstStyle/>
          <a:p>
            <a:fld id="{4C20EC27-1941-4B67-B3B9-ECCB619EABB8}" type="slidenum">
              <a:rPr lang="en-US" smtClean="0">
                <a:latin typeface="Arial" pitchFamily="34" charset="0"/>
              </a:rPr>
              <a:pPr/>
              <a:t>16</a:t>
            </a:fld>
            <a:endParaRPr lang="en-US" smtClean="0">
              <a:latin typeface="Arial" pitchFamily="34" charset="0"/>
            </a:endParaRPr>
          </a:p>
        </p:txBody>
      </p:sp>
      <p:pic>
        <p:nvPicPr>
          <p:cNvPr id="18435" name="Picture 2"/>
          <p:cNvPicPr>
            <a:picLocks noGrp="1" noChangeAspect="1" noChangeArrowheads="1"/>
          </p:cNvPicPr>
          <p:nvPr>
            <p:ph type="body" idx="1"/>
          </p:nvPr>
        </p:nvPicPr>
        <p:blipFill>
          <a:blip r:embed="rId2"/>
          <a:srcRect/>
          <a:stretch>
            <a:fillRect/>
          </a:stretch>
        </p:blipFill>
        <p:spPr>
          <a:xfrm>
            <a:off x="4800600" y="4038600"/>
            <a:ext cx="4343400" cy="2063750"/>
          </a:xfrm>
          <a:noFill/>
        </p:spPr>
      </p:pic>
      <p:pic>
        <p:nvPicPr>
          <p:cNvPr id="18436" name="Picture 3"/>
          <p:cNvPicPr>
            <a:picLocks noChangeAspect="1" noChangeArrowheads="1"/>
          </p:cNvPicPr>
          <p:nvPr/>
        </p:nvPicPr>
        <p:blipFill>
          <a:blip r:embed="rId3"/>
          <a:srcRect/>
          <a:stretch>
            <a:fillRect/>
          </a:stretch>
        </p:blipFill>
        <p:spPr bwMode="auto">
          <a:xfrm>
            <a:off x="228600" y="3200400"/>
            <a:ext cx="4114800" cy="3084513"/>
          </a:xfrm>
          <a:prstGeom prst="rect">
            <a:avLst/>
          </a:prstGeom>
          <a:noFill/>
          <a:ln w="9525">
            <a:noFill/>
            <a:miter lim="800000"/>
            <a:headEnd/>
            <a:tailEnd/>
          </a:ln>
        </p:spPr>
      </p:pic>
      <p:pic>
        <p:nvPicPr>
          <p:cNvPr id="18437" name="Picture 5"/>
          <p:cNvPicPr>
            <a:picLocks noChangeAspect="1"/>
          </p:cNvPicPr>
          <p:nvPr/>
        </p:nvPicPr>
        <p:blipFill>
          <a:blip r:embed="rId4"/>
          <a:srcRect/>
          <a:stretch>
            <a:fillRect/>
          </a:stretch>
        </p:blipFill>
        <p:spPr bwMode="auto">
          <a:xfrm>
            <a:off x="5562600" y="0"/>
            <a:ext cx="3581400" cy="2686050"/>
          </a:xfrm>
          <a:prstGeom prst="rect">
            <a:avLst/>
          </a:prstGeom>
          <a:noFill/>
          <a:ln w="25400">
            <a:noFill/>
            <a:miter lim="800000"/>
            <a:headEnd/>
            <a:tailEnd/>
          </a:ln>
          <a:effectLst/>
        </p:spPr>
      </p:pic>
      <p:pic>
        <p:nvPicPr>
          <p:cNvPr id="18438" name="Picture 6"/>
          <p:cNvPicPr>
            <a:picLocks noChangeAspect="1"/>
          </p:cNvPicPr>
          <p:nvPr/>
        </p:nvPicPr>
        <p:blipFill>
          <a:blip r:embed="rId5"/>
          <a:srcRect/>
          <a:stretch>
            <a:fillRect/>
          </a:stretch>
        </p:blipFill>
        <p:spPr bwMode="auto">
          <a:xfrm>
            <a:off x="0" y="0"/>
            <a:ext cx="4038600" cy="2587625"/>
          </a:xfrm>
          <a:prstGeom prst="rect">
            <a:avLst/>
          </a:prstGeom>
          <a:noFill/>
          <a:ln w="25400">
            <a:noFill/>
            <a:miter lim="800000"/>
            <a:headEnd/>
            <a:tailEnd/>
          </a:ln>
          <a:effectLst/>
        </p:spPr>
      </p:pic>
      <p:sp>
        <p:nvSpPr>
          <p:cNvPr id="18439" name="Text Box 7"/>
          <p:cNvSpPr txBox="1">
            <a:spLocks/>
          </p:cNvSpPr>
          <p:nvPr/>
        </p:nvSpPr>
        <p:spPr bwMode="auto">
          <a:xfrm>
            <a:off x="5334000" y="6248400"/>
            <a:ext cx="3048000" cy="336550"/>
          </a:xfrm>
          <a:prstGeom prst="rect">
            <a:avLst/>
          </a:prstGeom>
          <a:noFill/>
          <a:ln w="25400">
            <a:noFill/>
            <a:miter lim="800000"/>
            <a:headEnd/>
            <a:tailEnd/>
          </a:ln>
          <a:effectLst/>
        </p:spPr>
        <p:txBody>
          <a:bodyPr>
            <a:spAutoFit/>
          </a:bodyPr>
          <a:lstStyle/>
          <a:p>
            <a:pPr>
              <a:spcBef>
                <a:spcPct val="50000"/>
              </a:spcBef>
            </a:pPr>
            <a:r>
              <a:rPr lang="en-US" sz="1600"/>
              <a:t>Yellow River, current day China</a:t>
            </a:r>
          </a:p>
        </p:txBody>
      </p:sp>
      <p:sp>
        <p:nvSpPr>
          <p:cNvPr id="18440" name="Text Box 9"/>
          <p:cNvSpPr txBox="1">
            <a:spLocks/>
          </p:cNvSpPr>
          <p:nvPr/>
        </p:nvSpPr>
        <p:spPr bwMode="auto">
          <a:xfrm>
            <a:off x="762000" y="6324600"/>
            <a:ext cx="3048000" cy="336550"/>
          </a:xfrm>
          <a:prstGeom prst="rect">
            <a:avLst/>
          </a:prstGeom>
          <a:noFill/>
          <a:ln w="25400">
            <a:noFill/>
            <a:miter lim="800000"/>
            <a:headEnd/>
            <a:tailEnd/>
          </a:ln>
          <a:effectLst/>
        </p:spPr>
        <p:txBody>
          <a:bodyPr>
            <a:spAutoFit/>
          </a:bodyPr>
          <a:lstStyle/>
          <a:p>
            <a:pPr>
              <a:spcBef>
                <a:spcPct val="50000"/>
              </a:spcBef>
            </a:pPr>
            <a:r>
              <a:rPr lang="en-US" sz="1600"/>
              <a:t>Mohenjo Daro, Indus River</a:t>
            </a:r>
          </a:p>
        </p:txBody>
      </p:sp>
      <p:sp>
        <p:nvSpPr>
          <p:cNvPr id="18441" name="Text Box 10"/>
          <p:cNvSpPr txBox="1">
            <a:spLocks/>
          </p:cNvSpPr>
          <p:nvPr/>
        </p:nvSpPr>
        <p:spPr bwMode="auto">
          <a:xfrm>
            <a:off x="5943600" y="2743200"/>
            <a:ext cx="3048000" cy="336550"/>
          </a:xfrm>
          <a:prstGeom prst="rect">
            <a:avLst/>
          </a:prstGeom>
          <a:noFill/>
          <a:ln w="25400">
            <a:noFill/>
            <a:miter lim="800000"/>
            <a:headEnd/>
            <a:tailEnd/>
          </a:ln>
          <a:effectLst/>
        </p:spPr>
        <p:txBody>
          <a:bodyPr>
            <a:spAutoFit/>
          </a:bodyPr>
          <a:lstStyle/>
          <a:p>
            <a:pPr>
              <a:spcBef>
                <a:spcPct val="50000"/>
              </a:spcBef>
            </a:pPr>
            <a:r>
              <a:rPr lang="en-US" sz="1600"/>
              <a:t>Ancient Egypt, Nile River</a:t>
            </a:r>
          </a:p>
        </p:txBody>
      </p:sp>
      <p:sp>
        <p:nvSpPr>
          <p:cNvPr id="18442" name="Text Box 11"/>
          <p:cNvSpPr txBox="1">
            <a:spLocks/>
          </p:cNvSpPr>
          <p:nvPr/>
        </p:nvSpPr>
        <p:spPr bwMode="auto">
          <a:xfrm>
            <a:off x="457200" y="2590800"/>
            <a:ext cx="3048000" cy="581025"/>
          </a:xfrm>
          <a:prstGeom prst="rect">
            <a:avLst/>
          </a:prstGeom>
          <a:noFill/>
          <a:ln w="25400">
            <a:noFill/>
            <a:miter lim="800000"/>
            <a:headEnd/>
            <a:tailEnd/>
          </a:ln>
          <a:effectLst/>
        </p:spPr>
        <p:txBody>
          <a:bodyPr>
            <a:spAutoFit/>
          </a:bodyPr>
          <a:lstStyle/>
          <a:p>
            <a:pPr>
              <a:spcBef>
                <a:spcPct val="50000"/>
              </a:spcBef>
            </a:pPr>
            <a:r>
              <a:rPr lang="en-US" sz="1600"/>
              <a:t>Sumer, in Mesopotamia, Tigris and Euphrates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miter lim="800000"/>
            <a:headEnd/>
            <a:tailEnd/>
          </a:ln>
        </p:spPr>
        <p:txBody>
          <a:bodyPr/>
          <a:lstStyle/>
          <a:p>
            <a:fld id="{8A86CDF1-DF42-4057-850C-EF002301028F}" type="slidenum">
              <a:rPr lang="en-US" smtClean="0">
                <a:latin typeface="Arial" pitchFamily="34" charset="0"/>
              </a:rPr>
              <a:pPr/>
              <a:t>17</a:t>
            </a:fld>
            <a:endParaRPr lang="en-US" smtClean="0">
              <a:latin typeface="Arial" pitchFamily="34" charset="0"/>
            </a:endParaRPr>
          </a:p>
        </p:txBody>
      </p:sp>
      <p:pic>
        <p:nvPicPr>
          <p:cNvPr id="19459" name="Picture 4"/>
          <p:cNvPicPr>
            <a:picLocks noChangeAspect="1"/>
          </p:cNvPicPr>
          <p:nvPr/>
        </p:nvPicPr>
        <p:blipFill>
          <a:blip r:embed="rId2"/>
          <a:srcRect/>
          <a:stretch>
            <a:fillRect/>
          </a:stretch>
        </p:blipFill>
        <p:spPr bwMode="auto">
          <a:xfrm>
            <a:off x="0" y="762000"/>
            <a:ext cx="9144000" cy="3495675"/>
          </a:xfrm>
          <a:prstGeom prst="rect">
            <a:avLst/>
          </a:prstGeom>
          <a:noFill/>
          <a:ln w="25400">
            <a:noFill/>
            <a:miter lim="800000"/>
            <a:headEnd/>
            <a:tailEnd/>
          </a:ln>
          <a:effectLst/>
        </p:spPr>
      </p:pic>
      <p:sp>
        <p:nvSpPr>
          <p:cNvPr id="19460" name="Text Box 5"/>
          <p:cNvSpPr txBox="1">
            <a:spLocks/>
          </p:cNvSpPr>
          <p:nvPr/>
        </p:nvSpPr>
        <p:spPr bwMode="auto">
          <a:xfrm>
            <a:off x="152400" y="4419600"/>
            <a:ext cx="8686800" cy="1616075"/>
          </a:xfrm>
          <a:prstGeom prst="rect">
            <a:avLst/>
          </a:prstGeom>
          <a:noFill/>
          <a:ln w="25400">
            <a:noFill/>
            <a:miter lim="800000"/>
            <a:headEnd/>
            <a:tailEnd/>
          </a:ln>
          <a:effectLst/>
        </p:spPr>
        <p:txBody>
          <a:bodyPr>
            <a:spAutoFit/>
          </a:bodyPr>
          <a:lstStyle/>
          <a:p>
            <a:pPr algn="l">
              <a:spcBef>
                <a:spcPct val="50000"/>
              </a:spcBef>
              <a:buFontTx/>
              <a:buChar char="•"/>
            </a:pPr>
            <a:r>
              <a:rPr lang="en-US" sz="2000"/>
              <a:t> Turn and Talk: What do you notice about this revised timeline?</a:t>
            </a:r>
          </a:p>
          <a:p>
            <a:pPr algn="l">
              <a:spcBef>
                <a:spcPct val="50000"/>
              </a:spcBef>
              <a:buFontTx/>
              <a:buChar char="•"/>
            </a:pPr>
            <a:endParaRPr lang="en-US" sz="2000"/>
          </a:p>
          <a:p>
            <a:pPr algn="l">
              <a:spcBef>
                <a:spcPct val="50000"/>
              </a:spcBef>
              <a:buFontTx/>
              <a:buChar char="•"/>
            </a:pPr>
            <a:r>
              <a:rPr lang="en-US" sz="2000"/>
              <a:t> How long did it take, for example, for civilization to develop in the Tigris/Euphrates valley after villages like Jericho emerged?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p:cNvSpPr>
            <a:spLocks noGrp="1"/>
          </p:cNvSpPr>
          <p:nvPr>
            <p:ph type="sldNum" sz="quarter" idx="12"/>
          </p:nvPr>
        </p:nvSpPr>
        <p:spPr>
          <a:noFill/>
          <a:ln>
            <a:miter lim="800000"/>
            <a:headEnd/>
            <a:tailEnd/>
          </a:ln>
        </p:spPr>
        <p:txBody>
          <a:bodyPr/>
          <a:lstStyle/>
          <a:p>
            <a:fld id="{1D42A86D-0430-4119-929F-6AF85C49D7ED}" type="slidenum">
              <a:rPr lang="en-US" smtClean="0">
                <a:latin typeface="Arial" pitchFamily="34" charset="0"/>
              </a:rPr>
              <a:pPr/>
              <a:t>18</a:t>
            </a:fld>
            <a:endParaRPr lang="en-US" smtClean="0">
              <a:latin typeface="Arial" pitchFamily="34" charset="0"/>
            </a:endParaRPr>
          </a:p>
        </p:txBody>
      </p:sp>
      <p:pic>
        <p:nvPicPr>
          <p:cNvPr id="20483" name="Picture 3"/>
          <p:cNvPicPr>
            <a:picLocks noChangeAspect="1" noChangeArrowheads="1"/>
          </p:cNvPicPr>
          <p:nvPr/>
        </p:nvPicPr>
        <p:blipFill>
          <a:blip r:embed="rId2"/>
          <a:srcRect/>
          <a:stretch>
            <a:fillRect/>
          </a:stretch>
        </p:blipFill>
        <p:spPr bwMode="auto">
          <a:xfrm>
            <a:off x="0" y="0"/>
            <a:ext cx="5715000" cy="3625850"/>
          </a:xfrm>
          <a:prstGeom prst="rect">
            <a:avLst/>
          </a:prstGeom>
          <a:noFill/>
          <a:ln w="9525">
            <a:noFill/>
            <a:miter lim="800000"/>
            <a:headEnd/>
            <a:tailEnd/>
          </a:ln>
        </p:spPr>
      </p:pic>
      <p:sp>
        <p:nvSpPr>
          <p:cNvPr id="20484" name="Rectangle 5"/>
          <p:cNvSpPr>
            <a:spLocks/>
          </p:cNvSpPr>
          <p:nvPr/>
        </p:nvSpPr>
        <p:spPr bwMode="auto">
          <a:xfrm>
            <a:off x="1295400" y="3657600"/>
            <a:ext cx="2895600" cy="609600"/>
          </a:xfrm>
          <a:prstGeom prst="rect">
            <a:avLst/>
          </a:prstGeom>
          <a:noFill/>
          <a:ln w="9525">
            <a:noFill/>
            <a:miter lim="800000"/>
            <a:headEnd/>
            <a:tailEnd/>
          </a:ln>
        </p:spPr>
        <p:txBody>
          <a:bodyPr lIns="38100" tIns="38100" rIns="38100" bIns="38100"/>
          <a:lstStyle/>
          <a:p>
            <a:pPr algn="l"/>
            <a:r>
              <a:rPr lang="en-US" sz="1800">
                <a:solidFill>
                  <a:schemeClr val="tx1"/>
                </a:solidFill>
                <a:latin typeface="Lucida Grande" charset="0"/>
                <a:sym typeface="Lucida Grande" charset="0"/>
              </a:rPr>
              <a:t>The city of Ur, Sumer (Mesopotamia) </a:t>
            </a:r>
          </a:p>
        </p:txBody>
      </p:sp>
      <p:graphicFrame>
        <p:nvGraphicFramePr>
          <p:cNvPr id="6198" name="Group 54"/>
          <p:cNvGraphicFramePr>
            <a:graphicFrameLocks noGrp="1"/>
          </p:cNvGraphicFramePr>
          <p:nvPr>
            <p:ph sz="half" idx="2"/>
          </p:nvPr>
        </p:nvGraphicFramePr>
        <p:xfrm>
          <a:off x="6019800" y="152400"/>
          <a:ext cx="2743200" cy="3657603"/>
        </p:xfrm>
        <a:graphic>
          <a:graphicData uri="http://schemas.openxmlformats.org/drawingml/2006/table">
            <a:tbl>
              <a:tblPr/>
              <a:tblGrid>
                <a:gridCol w="2743200"/>
              </a:tblGrid>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Cities</a:t>
                      </a:r>
                      <a:endParaRPr kumimoji="0" lang="en-US" sz="1400" b="1"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Specialization</a:t>
                      </a:r>
                      <a:endParaRPr kumimoji="0" lang="en-US" sz="1400" b="1"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Hierarchy</a:t>
                      </a:r>
                      <a:endParaRPr kumimoji="0" lang="en-US" sz="1400" b="1"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The State</a:t>
                      </a:r>
                      <a:endParaRPr kumimoji="0" lang="en-US" sz="1400" b="1"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Networks of Trade</a:t>
                      </a:r>
                      <a:endParaRPr kumimoji="0" lang="en-US" sz="1400" b="1"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Technology</a:t>
                      </a:r>
                      <a:endParaRPr kumimoji="0" lang="en-US" sz="1400" b="1"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Monuments</a:t>
                      </a:r>
                      <a:endParaRPr kumimoji="0" lang="en-US" sz="1400" b="1"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Spiritual Beliefs and Laws</a:t>
                      </a:r>
                      <a:endParaRPr kumimoji="0" lang="en-US" sz="1400" b="1"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Creativity</a:t>
                      </a:r>
                      <a:endParaRPr kumimoji="0" lang="en-US" sz="1400" b="1" i="0" u="none" strike="noStrike" cap="none" normalizeH="0" baseline="0" smtClean="0">
                        <a:ln>
                          <a:noFill/>
                        </a:ln>
                        <a:solidFill>
                          <a:schemeClr val="tx1"/>
                        </a:solidFill>
                        <a:effectLst/>
                        <a:latin typeface="Gill Sans"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07" name="Text Box 55"/>
          <p:cNvSpPr txBox="1">
            <a:spLocks/>
          </p:cNvSpPr>
          <p:nvPr/>
        </p:nvSpPr>
        <p:spPr bwMode="auto">
          <a:xfrm>
            <a:off x="228600" y="4724400"/>
            <a:ext cx="8534400" cy="1384300"/>
          </a:xfrm>
          <a:prstGeom prst="rect">
            <a:avLst/>
          </a:prstGeom>
          <a:noFill/>
          <a:ln w="25400">
            <a:noFill/>
            <a:miter lim="800000"/>
            <a:headEnd/>
            <a:tailEnd/>
          </a:ln>
          <a:effectLst/>
        </p:spPr>
        <p:txBody>
          <a:bodyPr>
            <a:spAutoFit/>
          </a:bodyPr>
          <a:lstStyle/>
          <a:p>
            <a:pPr algn="l">
              <a:spcBef>
                <a:spcPct val="50000"/>
              </a:spcBef>
              <a:buFontTx/>
              <a:buChar char="•"/>
            </a:pPr>
            <a:r>
              <a:rPr lang="en-US" sz="2400"/>
              <a:t> Study the artist’s rendering of Ur (a city in Sumer) above.  </a:t>
            </a:r>
          </a:p>
          <a:p>
            <a:pPr algn="l">
              <a:spcBef>
                <a:spcPct val="50000"/>
              </a:spcBef>
              <a:buFontTx/>
              <a:buChar char="•"/>
            </a:pPr>
            <a:r>
              <a:rPr lang="en-US" sz="2400"/>
              <a:t> What evidence do you see for any of the characteristics of civilizations?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miter lim="800000"/>
            <a:headEnd/>
            <a:tailEnd/>
          </a:ln>
        </p:spPr>
        <p:txBody>
          <a:bodyPr/>
          <a:lstStyle/>
          <a:p>
            <a:fld id="{A5DC8493-9721-466C-B6CE-AE3B7B235E34}" type="slidenum">
              <a:rPr lang="en-US" smtClean="0">
                <a:latin typeface="Arial" pitchFamily="34" charset="0"/>
              </a:rPr>
              <a:pPr/>
              <a:t>19</a:t>
            </a:fld>
            <a:endParaRPr lang="en-US" smtClean="0">
              <a:latin typeface="Arial" pitchFamily="34" charset="0"/>
            </a:endParaRPr>
          </a:p>
        </p:txBody>
      </p:sp>
      <p:sp>
        <p:nvSpPr>
          <p:cNvPr id="38914" name="Rectangle 2"/>
          <p:cNvSpPr>
            <a:spLocks noGrp="1" noRot="1" noChangeArrowheads="1"/>
          </p:cNvSpPr>
          <p:nvPr>
            <p:ph type="title"/>
          </p:nvPr>
        </p:nvSpPr>
        <p:spPr>
          <a:xfrm>
            <a:off x="304800" y="457200"/>
            <a:ext cx="8540750" cy="1143000"/>
          </a:xfrm>
        </p:spPr>
        <p:txBody>
          <a:bodyPr/>
          <a:lstStyle/>
          <a:p>
            <a:pPr eaLnBrk="1" hangingPunct="1">
              <a:defRPr/>
            </a:pPr>
            <a:r>
              <a:rPr lang="en-US" sz="4000" smtClean="0"/>
              <a:t>BTW…. People still live near these rivers… the cities have gotten a little bigger though!</a:t>
            </a:r>
          </a:p>
        </p:txBody>
      </p:sp>
      <p:pic>
        <p:nvPicPr>
          <p:cNvPr id="21508" name="Picture 4"/>
          <p:cNvPicPr>
            <a:picLocks noChangeAspect="1"/>
          </p:cNvPicPr>
          <p:nvPr/>
        </p:nvPicPr>
        <p:blipFill>
          <a:blip r:embed="rId2"/>
          <a:srcRect/>
          <a:stretch>
            <a:fillRect/>
          </a:stretch>
        </p:blipFill>
        <p:spPr bwMode="auto">
          <a:xfrm>
            <a:off x="3429000" y="2133600"/>
            <a:ext cx="5486400" cy="2152650"/>
          </a:xfrm>
          <a:prstGeom prst="rect">
            <a:avLst/>
          </a:prstGeom>
          <a:noFill/>
          <a:ln w="25400">
            <a:noFill/>
            <a:miter lim="800000"/>
            <a:headEnd/>
            <a:tailEnd/>
          </a:ln>
          <a:effectLst/>
        </p:spPr>
      </p:pic>
      <p:pic>
        <p:nvPicPr>
          <p:cNvPr id="21509" name="Picture 5"/>
          <p:cNvPicPr>
            <a:picLocks noChangeAspect="1"/>
          </p:cNvPicPr>
          <p:nvPr/>
        </p:nvPicPr>
        <p:blipFill>
          <a:blip r:embed="rId3"/>
          <a:srcRect/>
          <a:stretch>
            <a:fillRect/>
          </a:stretch>
        </p:blipFill>
        <p:spPr bwMode="auto">
          <a:xfrm>
            <a:off x="457200" y="3962400"/>
            <a:ext cx="2971800" cy="2308225"/>
          </a:xfrm>
          <a:prstGeom prst="rect">
            <a:avLst/>
          </a:prstGeom>
          <a:noFill/>
          <a:ln w="25400">
            <a:noFill/>
            <a:miter lim="800000"/>
            <a:headEnd/>
            <a:tailEnd/>
          </a:ln>
          <a:effectLst/>
        </p:spPr>
      </p:pic>
      <p:sp>
        <p:nvSpPr>
          <p:cNvPr id="21510" name="Text Box 6"/>
          <p:cNvSpPr txBox="1">
            <a:spLocks/>
          </p:cNvSpPr>
          <p:nvPr/>
        </p:nvSpPr>
        <p:spPr bwMode="auto">
          <a:xfrm>
            <a:off x="4038600" y="4419600"/>
            <a:ext cx="4191000" cy="779463"/>
          </a:xfrm>
          <a:prstGeom prst="rect">
            <a:avLst/>
          </a:prstGeom>
          <a:noFill/>
          <a:ln w="25400">
            <a:noFill/>
            <a:miter lim="800000"/>
            <a:headEnd/>
            <a:tailEnd/>
          </a:ln>
          <a:effectLst/>
        </p:spPr>
        <p:txBody>
          <a:bodyPr>
            <a:spAutoFit/>
          </a:bodyPr>
          <a:lstStyle/>
          <a:p>
            <a:pPr>
              <a:spcBef>
                <a:spcPct val="50000"/>
              </a:spcBef>
            </a:pPr>
            <a:r>
              <a:rPr lang="en-US" sz="1800"/>
              <a:t>Chongqing, Sichuan, China</a:t>
            </a:r>
          </a:p>
          <a:p>
            <a:pPr>
              <a:spcBef>
                <a:spcPct val="50000"/>
              </a:spcBef>
            </a:pPr>
            <a:r>
              <a:rPr lang="en-US" sz="1800"/>
              <a:t>on the Yellow River</a:t>
            </a:r>
          </a:p>
        </p:txBody>
      </p:sp>
      <p:sp>
        <p:nvSpPr>
          <p:cNvPr id="21511" name="Text Box 8"/>
          <p:cNvSpPr txBox="1">
            <a:spLocks/>
          </p:cNvSpPr>
          <p:nvPr/>
        </p:nvSpPr>
        <p:spPr bwMode="auto">
          <a:xfrm>
            <a:off x="152400" y="6324600"/>
            <a:ext cx="3581400" cy="366713"/>
          </a:xfrm>
          <a:prstGeom prst="rect">
            <a:avLst/>
          </a:prstGeom>
          <a:noFill/>
          <a:ln w="25400">
            <a:noFill/>
            <a:miter lim="800000"/>
            <a:headEnd/>
            <a:tailEnd/>
          </a:ln>
          <a:effectLst/>
        </p:spPr>
        <p:txBody>
          <a:bodyPr>
            <a:spAutoFit/>
          </a:bodyPr>
          <a:lstStyle/>
          <a:p>
            <a:pPr>
              <a:spcBef>
                <a:spcPct val="50000"/>
              </a:spcBef>
            </a:pPr>
            <a:r>
              <a:rPr lang="en-US" sz="1800"/>
              <a:t>Cairo, Egypt… on the Nile River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miter lim="800000"/>
            <a:headEnd/>
            <a:tailEnd/>
          </a:ln>
        </p:spPr>
        <p:txBody>
          <a:bodyPr/>
          <a:lstStyle/>
          <a:p>
            <a:fld id="{A3DCFB4E-C3F4-45AC-8E08-E5A858D66194}" type="slidenum">
              <a:rPr lang="en-US" smtClean="0">
                <a:latin typeface="Arial" pitchFamily="34" charset="0"/>
              </a:rPr>
              <a:pPr/>
              <a:t>2</a:t>
            </a:fld>
            <a:endParaRPr lang="en-US" smtClean="0">
              <a:latin typeface="Arial" pitchFamily="34" charset="0"/>
            </a:endParaRPr>
          </a:p>
        </p:txBody>
      </p:sp>
      <p:pic>
        <p:nvPicPr>
          <p:cNvPr id="5123" name="Picture 4"/>
          <p:cNvPicPr>
            <a:picLocks noChangeAspect="1"/>
          </p:cNvPicPr>
          <p:nvPr/>
        </p:nvPicPr>
        <p:blipFill>
          <a:blip r:embed="rId2"/>
          <a:srcRect/>
          <a:stretch>
            <a:fillRect/>
          </a:stretch>
        </p:blipFill>
        <p:spPr bwMode="auto">
          <a:xfrm>
            <a:off x="152400" y="457200"/>
            <a:ext cx="8839200" cy="3111500"/>
          </a:xfrm>
          <a:prstGeom prst="rect">
            <a:avLst/>
          </a:prstGeom>
          <a:noFill/>
          <a:ln w="25400">
            <a:noFill/>
            <a:miter lim="800000"/>
            <a:headEnd/>
            <a:tailEnd/>
          </a:ln>
          <a:effectLst/>
        </p:spPr>
      </p:pic>
      <p:sp>
        <p:nvSpPr>
          <p:cNvPr id="5124" name="Text Box 5"/>
          <p:cNvSpPr txBox="1">
            <a:spLocks/>
          </p:cNvSpPr>
          <p:nvPr/>
        </p:nvSpPr>
        <p:spPr bwMode="auto">
          <a:xfrm>
            <a:off x="152400" y="3886200"/>
            <a:ext cx="8839200" cy="2492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Gill Sans" charset="0"/>
                <a:sym typeface="Gill Sans" charset="0"/>
              </a:defRPr>
            </a:lvl1pPr>
            <a:lvl2pPr marL="742950" indent="-285750" eaLnBrk="0" hangingPunct="0">
              <a:defRPr sz="4200">
                <a:solidFill>
                  <a:srgbClr val="000000"/>
                </a:solidFill>
                <a:latin typeface="Gill Sans" charset="0"/>
                <a:sym typeface="Gill Sans" charset="0"/>
              </a:defRPr>
            </a:lvl2pPr>
            <a:lvl3pPr marL="1143000" indent="-228600" eaLnBrk="0" hangingPunct="0">
              <a:defRPr sz="4200">
                <a:solidFill>
                  <a:srgbClr val="000000"/>
                </a:solidFill>
                <a:latin typeface="Gill Sans" charset="0"/>
                <a:sym typeface="Gill Sans" charset="0"/>
              </a:defRPr>
            </a:lvl3pPr>
            <a:lvl4pPr marL="1600200" indent="-228600" eaLnBrk="0" hangingPunct="0">
              <a:defRPr sz="4200">
                <a:solidFill>
                  <a:srgbClr val="000000"/>
                </a:solidFill>
                <a:latin typeface="Gill Sans" charset="0"/>
                <a:sym typeface="Gill Sans" charset="0"/>
              </a:defRPr>
            </a:lvl4pPr>
            <a:lvl5pPr marL="2057400" indent="-228600" eaLnBrk="0" hangingPunct="0">
              <a:defRPr sz="4200">
                <a:solidFill>
                  <a:srgbClr val="000000"/>
                </a:solidFill>
                <a:latin typeface="Gill Sans"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sym typeface="Gill Sans" charset="0"/>
              </a:defRPr>
            </a:lvl9pPr>
          </a:lstStyle>
          <a:p>
            <a:pPr algn="l" eaLnBrk="1" hangingPunct="1">
              <a:spcBef>
                <a:spcPct val="50000"/>
              </a:spcBef>
              <a:defRPr/>
            </a:pPr>
            <a:r>
              <a:rPr lang="en-US" sz="2400" b="1" dirty="0" smtClean="0"/>
              <a:t>Turn and Talk</a:t>
            </a:r>
            <a:r>
              <a:rPr lang="en-US" sz="2400" dirty="0" smtClean="0"/>
              <a:t>:</a:t>
            </a:r>
          </a:p>
          <a:p>
            <a:pPr marL="342900" indent="-342900" algn="l" eaLnBrk="1" hangingPunct="1">
              <a:spcBef>
                <a:spcPct val="50000"/>
              </a:spcBef>
              <a:buFont typeface="Arial" pitchFamily="34" charset="0"/>
              <a:buChar char="•"/>
              <a:defRPr/>
            </a:pPr>
            <a:r>
              <a:rPr lang="en-US" sz="2000" dirty="0" smtClean="0"/>
              <a:t>By what time in Era 2 were all four river valley civilizations in existence?</a:t>
            </a:r>
          </a:p>
          <a:p>
            <a:pPr algn="l" eaLnBrk="1" hangingPunct="1">
              <a:spcBef>
                <a:spcPct val="50000"/>
              </a:spcBef>
              <a:defRPr/>
            </a:pPr>
            <a:endParaRPr lang="en-US" sz="800" dirty="0" smtClean="0"/>
          </a:p>
          <a:p>
            <a:pPr marL="342900" indent="-342900" algn="l" eaLnBrk="1" hangingPunct="1">
              <a:spcBef>
                <a:spcPct val="50000"/>
              </a:spcBef>
              <a:buFont typeface="Arial" pitchFamily="34" charset="0"/>
              <a:buChar char="•"/>
              <a:defRPr/>
            </a:pPr>
            <a:r>
              <a:rPr lang="en-US" sz="2000" dirty="0" smtClean="0"/>
              <a:t>What do you think was going on in each of these places before their civilizations developed?  For example, do you think there were people living in the Indus River Valley in 3000 BCE?  If so, why wasn’t it considered a civilization yet?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8229600" y="6356350"/>
            <a:ext cx="457200" cy="196850"/>
          </a:xfrm>
          <a:solidFill>
            <a:srgbClr val="00B0F0"/>
          </a:solidFill>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defRPr/>
            </a:pPr>
            <a:fld id="{8BA511A5-BEB9-4FF2-9067-96B2C826B047}" type="slidenum">
              <a:rPr lang="en-US" sz="1800" b="1" smtClean="0"/>
              <a:pPr algn="ctr">
                <a:defRPr/>
              </a:pPr>
              <a:t>20</a:t>
            </a:fld>
            <a:endParaRPr lang="en-US" sz="1800" b="1"/>
          </a:p>
        </p:txBody>
      </p:sp>
      <p:pic>
        <p:nvPicPr>
          <p:cNvPr id="22531" name="Picture 6" descr="C:\Users\blooma\AppData\Local\Microsoft\Windows\Temporary Internet Files\Content.Outlook\07IV7VE0\OSlogonewmission graphic (2).jpg"/>
          <p:cNvPicPr>
            <a:picLocks noChangeAspect="1" noChangeArrowheads="1"/>
          </p:cNvPicPr>
          <p:nvPr/>
        </p:nvPicPr>
        <p:blipFill>
          <a:blip r:embed="rId3"/>
          <a:srcRect/>
          <a:stretch>
            <a:fillRect/>
          </a:stretch>
        </p:blipFill>
        <p:spPr bwMode="auto">
          <a:xfrm>
            <a:off x="2438400" y="3451225"/>
            <a:ext cx="6477000" cy="3238500"/>
          </a:xfrm>
          <a:prstGeom prst="rect">
            <a:avLst/>
          </a:prstGeom>
          <a:noFill/>
          <a:ln w="9525">
            <a:noFill/>
            <a:miter lim="800000"/>
            <a:headEnd/>
            <a:tailEnd/>
          </a:ln>
        </p:spPr>
      </p:pic>
      <p:sp>
        <p:nvSpPr>
          <p:cNvPr id="22532" name="TextBox 7"/>
          <p:cNvSpPr txBox="1">
            <a:spLocks noChangeArrowheads="1"/>
          </p:cNvSpPr>
          <p:nvPr/>
        </p:nvSpPr>
        <p:spPr bwMode="auto">
          <a:xfrm>
            <a:off x="1143000" y="1447800"/>
            <a:ext cx="6705600" cy="1816100"/>
          </a:xfrm>
          <a:prstGeom prst="rect">
            <a:avLst/>
          </a:prstGeom>
          <a:noFill/>
          <a:ln w="9525">
            <a:noFill/>
            <a:miter lim="800000"/>
            <a:headEnd/>
            <a:tailEnd/>
          </a:ln>
        </p:spPr>
        <p:txBody>
          <a:bodyPr>
            <a:spAutoFit/>
          </a:bodyPr>
          <a:lstStyle/>
          <a:p>
            <a:r>
              <a:rPr lang="en-US" sz="3200"/>
              <a:t>Property of Oakland Schools</a:t>
            </a:r>
          </a:p>
          <a:p>
            <a:endParaRPr lang="en-US" sz="3200"/>
          </a:p>
          <a:p>
            <a:r>
              <a:rPr lang="en-US" sz="2400"/>
              <a:t>Authors: Stacie Woodward and Darin Stockdill</a:t>
            </a:r>
          </a:p>
          <a:p>
            <a:r>
              <a:rPr lang="en-US" sz="2400"/>
              <a:t>Editors: Amy Bloom and Kimberly Hase Galek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Slide Number Placeholder 6"/>
          <p:cNvSpPr>
            <a:spLocks noGrp="1"/>
          </p:cNvSpPr>
          <p:nvPr>
            <p:ph type="sldNum" sz="quarter" idx="12"/>
          </p:nvPr>
        </p:nvSpPr>
        <p:spPr>
          <a:noFill/>
          <a:ln>
            <a:miter lim="800000"/>
            <a:headEnd/>
            <a:tailEnd/>
          </a:ln>
        </p:spPr>
        <p:txBody>
          <a:bodyPr/>
          <a:lstStyle/>
          <a:p>
            <a:fld id="{CDD9FC64-3A86-49D8-AF88-8FB55C143E5D}" type="slidenum">
              <a:rPr lang="en-US" smtClean="0">
                <a:latin typeface="Arial" pitchFamily="34" charset="0"/>
              </a:rPr>
              <a:pPr/>
              <a:t>3</a:t>
            </a:fld>
            <a:endParaRPr lang="en-US" smtClean="0">
              <a:latin typeface="Arial" pitchFamily="34" charset="0"/>
            </a:endParaRPr>
          </a:p>
        </p:txBody>
      </p:sp>
      <p:sp>
        <p:nvSpPr>
          <p:cNvPr id="39938" name="Rectangle 2"/>
          <p:cNvSpPr>
            <a:spLocks noGrp="1" noRot="1" noChangeArrowheads="1"/>
          </p:cNvSpPr>
          <p:nvPr>
            <p:ph type="title"/>
          </p:nvPr>
        </p:nvSpPr>
        <p:spPr/>
        <p:txBody>
          <a:bodyPr/>
          <a:lstStyle/>
          <a:p>
            <a:pPr eaLnBrk="1" hangingPunct="1">
              <a:defRPr/>
            </a:pPr>
            <a:r>
              <a:rPr lang="en-US" smtClean="0"/>
              <a:t>Why 4,000 BCE?</a:t>
            </a:r>
          </a:p>
        </p:txBody>
      </p:sp>
      <p:sp>
        <p:nvSpPr>
          <p:cNvPr id="39939" name="Rectangle 3"/>
          <p:cNvSpPr>
            <a:spLocks noGrp="1" noRot="1" noChangeArrowheads="1"/>
          </p:cNvSpPr>
          <p:nvPr>
            <p:ph type="body" sz="half" idx="1"/>
          </p:nvPr>
        </p:nvSpPr>
        <p:spPr/>
        <p:txBody>
          <a:bodyPr/>
          <a:lstStyle/>
          <a:p>
            <a:pPr eaLnBrk="1" hangingPunct="1">
              <a:buFont typeface="Arial" charset="0"/>
              <a:buChar char="►"/>
              <a:defRPr/>
            </a:pPr>
            <a:r>
              <a:rPr lang="en-US" sz="2000" dirty="0" smtClean="0">
                <a:effectLst/>
              </a:rPr>
              <a:t>Farming, in one form or another, had been around for between 5 and 6 thousand years.  So why did civilization develop in 4,000 BCE</a:t>
            </a:r>
            <a:r>
              <a:rPr lang="en-US" sz="2400" dirty="0" smtClean="0">
                <a:effectLst/>
              </a:rPr>
              <a:t> </a:t>
            </a:r>
            <a:r>
              <a:rPr lang="en-US" sz="1600" i="1" dirty="0" smtClean="0">
                <a:effectLst/>
              </a:rPr>
              <a:t>(give or take a couple of centuries!)</a:t>
            </a:r>
            <a:r>
              <a:rPr lang="en-US" sz="2400" dirty="0" smtClean="0">
                <a:effectLst/>
              </a:rPr>
              <a:t>?</a:t>
            </a:r>
          </a:p>
          <a:p>
            <a:pPr eaLnBrk="1" hangingPunct="1">
              <a:buFont typeface="Arial" charset="0"/>
              <a:buChar char="►"/>
              <a:defRPr/>
            </a:pPr>
            <a:endParaRPr lang="en-US" sz="2400" dirty="0" smtClean="0"/>
          </a:p>
          <a:p>
            <a:pPr eaLnBrk="1" hangingPunct="1">
              <a:buFont typeface="Arial" charset="0"/>
              <a:buChar char="►"/>
              <a:defRPr/>
            </a:pPr>
            <a:r>
              <a:rPr lang="en-US" sz="2400" dirty="0" smtClean="0">
                <a:effectLst/>
              </a:rPr>
              <a:t>How does this feedback loop help answer the question above?</a:t>
            </a:r>
          </a:p>
          <a:p>
            <a:pPr eaLnBrk="1" hangingPunct="1">
              <a:buFont typeface="Arial" charset="0"/>
              <a:buChar char="►"/>
              <a:defRPr/>
            </a:pPr>
            <a:endParaRPr lang="en-US" sz="2400" dirty="0" smtClean="0"/>
          </a:p>
          <a:p>
            <a:pPr eaLnBrk="1" hangingPunct="1">
              <a:buFont typeface="Arial" charset="0"/>
              <a:buChar char="►"/>
              <a:defRPr/>
            </a:pPr>
            <a:endParaRPr lang="en-US" sz="2400" dirty="0" smtClean="0"/>
          </a:p>
        </p:txBody>
      </p:sp>
      <p:graphicFrame>
        <p:nvGraphicFramePr>
          <p:cNvPr id="1026" name="Diagram 5"/>
          <p:cNvGraphicFramePr>
            <a:graphicFrameLocks/>
          </p:cNvGraphicFramePr>
          <p:nvPr>
            <p:ph sz="half" idx="2"/>
          </p:nvPr>
        </p:nvGraphicFramePr>
        <p:xfrm>
          <a:off x="4419600" y="1295400"/>
          <a:ext cx="4478338" cy="4803775"/>
        </p:xfrm>
        <a:graphic>
          <a:graphicData uri="http://schemas.openxmlformats.org/drawingml/2006/compatibility">
            <com:legacyDrawing xmlns:com="http://schemas.openxmlformats.org/drawingml/2006/compatibility" spid="_x0000_s102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miter lim="800000"/>
            <a:headEnd/>
            <a:tailEnd/>
          </a:ln>
        </p:spPr>
        <p:txBody>
          <a:bodyPr/>
          <a:lstStyle/>
          <a:p>
            <a:fld id="{1A472321-9CAD-477F-9A7B-DB1D99EA0FD6}" type="slidenum">
              <a:rPr lang="en-US" smtClean="0">
                <a:latin typeface="Arial" pitchFamily="34" charset="0"/>
              </a:rPr>
              <a:pPr/>
              <a:t>4</a:t>
            </a:fld>
            <a:endParaRPr lang="en-US" smtClean="0">
              <a:latin typeface="Arial" pitchFamily="34" charset="0"/>
            </a:endParaRPr>
          </a:p>
        </p:txBody>
      </p:sp>
      <p:sp>
        <p:nvSpPr>
          <p:cNvPr id="7169" name="Rectangle 1"/>
          <p:cNvSpPr>
            <a:spLocks noGrp="1" noRot="1" noChangeArrowheads="1"/>
          </p:cNvSpPr>
          <p:nvPr>
            <p:ph type="title"/>
          </p:nvPr>
        </p:nvSpPr>
        <p:spPr/>
        <p:txBody>
          <a:bodyPr lIns="38100" tIns="38100" rIns="38100" bIns="38100"/>
          <a:lstStyle/>
          <a:p>
            <a:pPr eaLnBrk="1" hangingPunct="1">
              <a:defRPr/>
            </a:pPr>
            <a:endParaRPr lang="en-US" smtClean="0"/>
          </a:p>
        </p:txBody>
      </p:sp>
      <p:sp>
        <p:nvSpPr>
          <p:cNvPr id="7170" name="Rectangle 2"/>
          <p:cNvSpPr>
            <a:spLocks noGrp="1" noRot="1" noChangeArrowheads="1"/>
          </p:cNvSpPr>
          <p:nvPr>
            <p:ph type="body" idx="1"/>
          </p:nvPr>
        </p:nvSpPr>
        <p:spPr/>
        <p:txBody>
          <a:bodyPr lIns="38100" tIns="38100" rIns="38100" bIns="38100"/>
          <a:lstStyle/>
          <a:p>
            <a:pPr marL="304800" indent="-304800" eaLnBrk="1" hangingPunct="1">
              <a:spcBef>
                <a:spcPct val="0"/>
              </a:spcBef>
              <a:buClr>
                <a:srgbClr val="000000"/>
              </a:buClr>
              <a:buFont typeface="Arial" charset="0"/>
              <a:buChar char="►"/>
              <a:defRPr/>
            </a:pPr>
            <a:endParaRPr lang="en-US" smtClean="0"/>
          </a:p>
        </p:txBody>
      </p:sp>
      <p:pic>
        <p:nvPicPr>
          <p:cNvPr id="6149" name="Picture 3"/>
          <p:cNvPicPr>
            <a:picLocks noChangeAspect="1" noChangeArrowheads="1"/>
          </p:cNvPicPr>
          <p:nvPr/>
        </p:nvPicPr>
        <p:blipFill>
          <a:blip r:embed="rId2"/>
          <a:srcRect/>
          <a:stretch>
            <a:fillRect/>
          </a:stretch>
        </p:blipFill>
        <p:spPr bwMode="auto">
          <a:xfrm>
            <a:off x="0" y="34925"/>
            <a:ext cx="9144000" cy="5680075"/>
          </a:xfrm>
          <a:prstGeom prst="rect">
            <a:avLst/>
          </a:prstGeom>
          <a:noFill/>
          <a:ln w="9525">
            <a:noFill/>
            <a:miter lim="800000"/>
            <a:headEnd/>
            <a:tailEnd/>
          </a:ln>
        </p:spPr>
      </p:pic>
      <p:sp>
        <p:nvSpPr>
          <p:cNvPr id="6150" name="Text Box 5"/>
          <p:cNvSpPr txBox="1">
            <a:spLocks/>
          </p:cNvSpPr>
          <p:nvPr/>
        </p:nvSpPr>
        <p:spPr bwMode="auto">
          <a:xfrm>
            <a:off x="304800" y="5867400"/>
            <a:ext cx="8534400" cy="946150"/>
          </a:xfrm>
          <a:prstGeom prst="rect">
            <a:avLst/>
          </a:prstGeom>
          <a:noFill/>
          <a:ln w="25400">
            <a:noFill/>
            <a:miter lim="800000"/>
            <a:headEnd/>
            <a:tailEnd/>
          </a:ln>
          <a:effectLst/>
        </p:spPr>
        <p:txBody>
          <a:bodyPr>
            <a:spAutoFit/>
          </a:bodyPr>
          <a:lstStyle/>
          <a:p>
            <a:pPr>
              <a:spcBef>
                <a:spcPct val="50000"/>
              </a:spcBef>
            </a:pPr>
            <a:r>
              <a:rPr lang="en-US" sz="2800" b="1"/>
              <a:t>Flashback</a:t>
            </a:r>
            <a:r>
              <a:rPr lang="en-US" sz="2800"/>
              <a:t>… What do you notice about the latitude of these civilizations?  Why does this matter?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miter lim="800000"/>
            <a:headEnd/>
            <a:tailEnd/>
          </a:ln>
        </p:spPr>
        <p:txBody>
          <a:bodyPr/>
          <a:lstStyle/>
          <a:p>
            <a:fld id="{783504D6-20E5-48D4-9F29-0411D6EE6920}" type="slidenum">
              <a:rPr lang="en-US" smtClean="0">
                <a:latin typeface="Arial" pitchFamily="34" charset="0"/>
              </a:rPr>
              <a:pPr/>
              <a:t>5</a:t>
            </a:fld>
            <a:endParaRPr lang="en-US" smtClean="0">
              <a:latin typeface="Arial" pitchFamily="34" charset="0"/>
            </a:endParaRPr>
          </a:p>
        </p:txBody>
      </p:sp>
      <p:pic>
        <p:nvPicPr>
          <p:cNvPr id="7171" name="Picture 1"/>
          <p:cNvPicPr>
            <a:picLocks noChangeAspect="1" noChangeArrowheads="1"/>
          </p:cNvPicPr>
          <p:nvPr/>
        </p:nvPicPr>
        <p:blipFill>
          <a:blip r:embed="rId3"/>
          <a:srcRect/>
          <a:stretch>
            <a:fillRect/>
          </a:stretch>
        </p:blipFill>
        <p:spPr bwMode="auto">
          <a:xfrm>
            <a:off x="0" y="120650"/>
            <a:ext cx="9144000" cy="5854700"/>
          </a:xfrm>
          <a:prstGeom prst="rect">
            <a:avLst/>
          </a:prstGeom>
          <a:noFill/>
          <a:ln w="12700">
            <a:noFill/>
            <a:miter lim="800000"/>
            <a:headEnd/>
            <a:tailEnd/>
          </a:ln>
        </p:spPr>
      </p:pic>
      <p:sp>
        <p:nvSpPr>
          <p:cNvPr id="7172" name="Text Box 4"/>
          <p:cNvSpPr txBox="1">
            <a:spLocks/>
          </p:cNvSpPr>
          <p:nvPr/>
        </p:nvSpPr>
        <p:spPr bwMode="auto">
          <a:xfrm>
            <a:off x="228600" y="6248400"/>
            <a:ext cx="8382000" cy="457200"/>
          </a:xfrm>
          <a:prstGeom prst="rect">
            <a:avLst/>
          </a:prstGeom>
          <a:noFill/>
          <a:ln w="25400">
            <a:noFill/>
            <a:miter lim="800000"/>
            <a:headEnd/>
            <a:tailEnd/>
          </a:ln>
          <a:effectLst/>
        </p:spPr>
        <p:txBody>
          <a:bodyPr>
            <a:spAutoFit/>
          </a:bodyPr>
          <a:lstStyle/>
          <a:p>
            <a:pPr>
              <a:spcBef>
                <a:spcPct val="50000"/>
              </a:spcBef>
            </a:pPr>
            <a:r>
              <a:rPr lang="en-US" sz="2400"/>
              <a:t>Stop and Jot- Why rivers?  Why these rivers in particular?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miter lim="800000"/>
            <a:headEnd/>
            <a:tailEnd/>
          </a:ln>
        </p:spPr>
        <p:txBody>
          <a:bodyPr/>
          <a:lstStyle/>
          <a:p>
            <a:fld id="{FCE46517-4D84-4817-8FFF-8627644EF1CC}" type="slidenum">
              <a:rPr lang="en-US" smtClean="0">
                <a:latin typeface="Arial" pitchFamily="34" charset="0"/>
              </a:rPr>
              <a:pPr/>
              <a:t>6</a:t>
            </a:fld>
            <a:endParaRPr lang="en-US" smtClean="0">
              <a:latin typeface="Arial" pitchFamily="34" charset="0"/>
            </a:endParaRPr>
          </a:p>
        </p:txBody>
      </p:sp>
      <p:pic>
        <p:nvPicPr>
          <p:cNvPr id="8195" name="Picture 2"/>
          <p:cNvPicPr>
            <a:picLocks noChangeAspect="1" noChangeArrowheads="1"/>
          </p:cNvPicPr>
          <p:nvPr/>
        </p:nvPicPr>
        <p:blipFill>
          <a:blip r:embed="rId2"/>
          <a:srcRect/>
          <a:stretch>
            <a:fillRect/>
          </a:stretch>
        </p:blipFill>
        <p:spPr bwMode="auto">
          <a:xfrm>
            <a:off x="0" y="3276600"/>
            <a:ext cx="4419600" cy="2430463"/>
          </a:xfrm>
          <a:prstGeom prst="rect">
            <a:avLst/>
          </a:prstGeom>
          <a:noFill/>
          <a:ln w="9525">
            <a:noFill/>
            <a:miter lim="800000"/>
            <a:headEnd/>
            <a:tailEnd/>
          </a:ln>
        </p:spPr>
      </p:pic>
      <p:pic>
        <p:nvPicPr>
          <p:cNvPr id="8196" name="Picture 3"/>
          <p:cNvPicPr>
            <a:picLocks noChangeAspect="1" noChangeArrowheads="1"/>
          </p:cNvPicPr>
          <p:nvPr/>
        </p:nvPicPr>
        <p:blipFill>
          <a:blip r:embed="rId3"/>
          <a:srcRect/>
          <a:stretch>
            <a:fillRect/>
          </a:stretch>
        </p:blipFill>
        <p:spPr bwMode="auto">
          <a:xfrm>
            <a:off x="5181600" y="3048000"/>
            <a:ext cx="3581400" cy="2682875"/>
          </a:xfrm>
          <a:prstGeom prst="rect">
            <a:avLst/>
          </a:prstGeom>
          <a:noFill/>
          <a:ln w="9525">
            <a:noFill/>
            <a:miter lim="800000"/>
            <a:headEnd/>
            <a:tailEnd/>
          </a:ln>
        </p:spPr>
      </p:pic>
      <p:sp>
        <p:nvSpPr>
          <p:cNvPr id="8197" name="Rectangle 6"/>
          <p:cNvSpPr>
            <a:spLocks/>
          </p:cNvSpPr>
          <p:nvPr/>
        </p:nvSpPr>
        <p:spPr bwMode="auto">
          <a:xfrm>
            <a:off x="6096000" y="5715000"/>
            <a:ext cx="2832100" cy="330200"/>
          </a:xfrm>
          <a:prstGeom prst="rect">
            <a:avLst/>
          </a:prstGeom>
          <a:noFill/>
          <a:ln w="9525">
            <a:noFill/>
            <a:miter lim="800000"/>
            <a:headEnd/>
            <a:tailEnd/>
          </a:ln>
        </p:spPr>
        <p:txBody>
          <a:bodyPr lIns="38100" tIns="38100" rIns="38100" bIns="38100"/>
          <a:lstStyle/>
          <a:p>
            <a:pPr algn="l">
              <a:spcBef>
                <a:spcPts val="1075"/>
              </a:spcBef>
            </a:pPr>
            <a:r>
              <a:rPr lang="en-US" sz="1800">
                <a:solidFill>
                  <a:schemeClr val="tx1"/>
                </a:solidFill>
                <a:latin typeface="Arial" pitchFamily="34" charset="0"/>
                <a:cs typeface="Arial" pitchFamily="34" charset="0"/>
                <a:sym typeface="Arial" pitchFamily="34" charset="0"/>
              </a:rPr>
              <a:t>Yellow River</a:t>
            </a:r>
          </a:p>
        </p:txBody>
      </p:sp>
      <p:sp>
        <p:nvSpPr>
          <p:cNvPr id="8198" name="Rectangle 7"/>
          <p:cNvSpPr>
            <a:spLocks/>
          </p:cNvSpPr>
          <p:nvPr/>
        </p:nvSpPr>
        <p:spPr bwMode="auto">
          <a:xfrm>
            <a:off x="609600" y="2667000"/>
            <a:ext cx="2832100" cy="330200"/>
          </a:xfrm>
          <a:prstGeom prst="rect">
            <a:avLst/>
          </a:prstGeom>
          <a:noFill/>
          <a:ln w="9525">
            <a:noFill/>
            <a:miter lim="800000"/>
            <a:headEnd/>
            <a:tailEnd/>
          </a:ln>
        </p:spPr>
        <p:txBody>
          <a:bodyPr lIns="38100" tIns="38100" rIns="38100" bIns="38100"/>
          <a:lstStyle/>
          <a:p>
            <a:pPr algn="l">
              <a:spcBef>
                <a:spcPts val="1075"/>
              </a:spcBef>
            </a:pPr>
            <a:r>
              <a:rPr lang="en-US" sz="1800">
                <a:solidFill>
                  <a:schemeClr val="tx1"/>
                </a:solidFill>
                <a:latin typeface="Arial" pitchFamily="34" charset="0"/>
                <a:cs typeface="Arial" pitchFamily="34" charset="0"/>
                <a:sym typeface="Arial" pitchFamily="34" charset="0"/>
              </a:rPr>
              <a:t>Tigris River</a:t>
            </a:r>
          </a:p>
        </p:txBody>
      </p:sp>
      <p:sp>
        <p:nvSpPr>
          <p:cNvPr id="8199" name="Rectangle 8"/>
          <p:cNvSpPr>
            <a:spLocks/>
          </p:cNvSpPr>
          <p:nvPr/>
        </p:nvSpPr>
        <p:spPr bwMode="auto">
          <a:xfrm>
            <a:off x="838200" y="5715000"/>
            <a:ext cx="2832100" cy="330200"/>
          </a:xfrm>
          <a:prstGeom prst="rect">
            <a:avLst/>
          </a:prstGeom>
          <a:noFill/>
          <a:ln w="9525">
            <a:noFill/>
            <a:miter lim="800000"/>
            <a:headEnd/>
            <a:tailEnd/>
          </a:ln>
        </p:spPr>
        <p:txBody>
          <a:bodyPr lIns="38100" tIns="38100" rIns="38100" bIns="38100"/>
          <a:lstStyle/>
          <a:p>
            <a:pPr algn="l">
              <a:spcBef>
                <a:spcPts val="1075"/>
              </a:spcBef>
            </a:pPr>
            <a:r>
              <a:rPr lang="en-US" sz="1800">
                <a:solidFill>
                  <a:schemeClr val="tx1"/>
                </a:solidFill>
                <a:latin typeface="Arial" pitchFamily="34" charset="0"/>
                <a:cs typeface="Arial" pitchFamily="34" charset="0"/>
                <a:sym typeface="Arial" pitchFamily="34" charset="0"/>
              </a:rPr>
              <a:t>Indus River</a:t>
            </a:r>
          </a:p>
        </p:txBody>
      </p:sp>
      <p:sp>
        <p:nvSpPr>
          <p:cNvPr id="8200" name="Rectangle 9"/>
          <p:cNvSpPr>
            <a:spLocks/>
          </p:cNvSpPr>
          <p:nvPr/>
        </p:nvSpPr>
        <p:spPr bwMode="auto">
          <a:xfrm>
            <a:off x="6477000" y="2743200"/>
            <a:ext cx="2832100" cy="330200"/>
          </a:xfrm>
          <a:prstGeom prst="rect">
            <a:avLst/>
          </a:prstGeom>
          <a:noFill/>
          <a:ln w="9525">
            <a:noFill/>
            <a:miter lim="800000"/>
            <a:headEnd/>
            <a:tailEnd/>
          </a:ln>
        </p:spPr>
        <p:txBody>
          <a:bodyPr lIns="38100" tIns="38100" rIns="38100" bIns="38100"/>
          <a:lstStyle/>
          <a:p>
            <a:pPr algn="l">
              <a:spcBef>
                <a:spcPts val="1075"/>
              </a:spcBef>
            </a:pPr>
            <a:r>
              <a:rPr lang="en-US" sz="1800">
                <a:solidFill>
                  <a:schemeClr val="tx1"/>
                </a:solidFill>
                <a:latin typeface="Arial" pitchFamily="34" charset="0"/>
                <a:cs typeface="Arial" pitchFamily="34" charset="0"/>
                <a:sym typeface="Arial" pitchFamily="34" charset="0"/>
              </a:rPr>
              <a:t>Nile River</a:t>
            </a:r>
          </a:p>
        </p:txBody>
      </p:sp>
      <p:sp>
        <p:nvSpPr>
          <p:cNvPr id="8201" name="Text Box 11"/>
          <p:cNvSpPr txBox="1">
            <a:spLocks/>
          </p:cNvSpPr>
          <p:nvPr/>
        </p:nvSpPr>
        <p:spPr bwMode="auto">
          <a:xfrm>
            <a:off x="152400" y="6172200"/>
            <a:ext cx="8382000" cy="366713"/>
          </a:xfrm>
          <a:prstGeom prst="rect">
            <a:avLst/>
          </a:prstGeom>
          <a:noFill/>
          <a:ln w="25400">
            <a:noFill/>
            <a:miter lim="800000"/>
            <a:headEnd/>
            <a:tailEnd/>
          </a:ln>
          <a:effectLst/>
        </p:spPr>
        <p:txBody>
          <a:bodyPr>
            <a:spAutoFit/>
          </a:bodyPr>
          <a:lstStyle/>
          <a:p>
            <a:pPr>
              <a:spcBef>
                <a:spcPct val="50000"/>
              </a:spcBef>
            </a:pPr>
            <a:endParaRPr lang="en-US" sz="1800"/>
          </a:p>
        </p:txBody>
      </p:sp>
      <p:sp>
        <p:nvSpPr>
          <p:cNvPr id="8202" name="Text Box 12"/>
          <p:cNvSpPr txBox="1">
            <a:spLocks/>
          </p:cNvSpPr>
          <p:nvPr/>
        </p:nvSpPr>
        <p:spPr bwMode="auto">
          <a:xfrm>
            <a:off x="533400" y="6035675"/>
            <a:ext cx="7772400" cy="825500"/>
          </a:xfrm>
          <a:prstGeom prst="rect">
            <a:avLst/>
          </a:prstGeom>
          <a:noFill/>
          <a:ln w="25400">
            <a:noFill/>
            <a:miter lim="800000"/>
            <a:headEnd/>
            <a:tailEnd/>
          </a:ln>
          <a:effectLst/>
        </p:spPr>
        <p:txBody>
          <a:bodyPr>
            <a:spAutoFit/>
          </a:bodyPr>
          <a:lstStyle/>
          <a:p>
            <a:pPr>
              <a:spcBef>
                <a:spcPct val="50000"/>
              </a:spcBef>
            </a:pPr>
            <a:r>
              <a:rPr lang="en-US" sz="1600" b="1"/>
              <a:t>Study these modern photographs of the four river valleys.                              List the similarities you see.  Turn and Talk: Why do the similarities matter? Why rivers and not lakes?  What’s special about rivers?</a:t>
            </a:r>
          </a:p>
        </p:txBody>
      </p:sp>
      <p:pic>
        <p:nvPicPr>
          <p:cNvPr id="8203" name="Picture 13"/>
          <p:cNvPicPr>
            <a:picLocks noChangeAspect="1"/>
          </p:cNvPicPr>
          <p:nvPr/>
        </p:nvPicPr>
        <p:blipFill>
          <a:blip r:embed="rId4"/>
          <a:srcRect/>
          <a:stretch>
            <a:fillRect/>
          </a:stretch>
        </p:blipFill>
        <p:spPr bwMode="auto">
          <a:xfrm>
            <a:off x="0" y="0"/>
            <a:ext cx="3962400" cy="2719388"/>
          </a:xfrm>
          <a:prstGeom prst="rect">
            <a:avLst/>
          </a:prstGeom>
          <a:noFill/>
          <a:ln w="25400">
            <a:noFill/>
            <a:miter lim="800000"/>
            <a:headEnd/>
            <a:tailEnd/>
          </a:ln>
          <a:effectLst/>
        </p:spPr>
      </p:pic>
      <p:pic>
        <p:nvPicPr>
          <p:cNvPr id="8204" name="Picture 15"/>
          <p:cNvPicPr>
            <a:picLocks noChangeAspect="1"/>
          </p:cNvPicPr>
          <p:nvPr/>
        </p:nvPicPr>
        <p:blipFill>
          <a:blip r:embed="rId5"/>
          <a:srcRect/>
          <a:stretch>
            <a:fillRect/>
          </a:stretch>
        </p:blipFill>
        <p:spPr bwMode="auto">
          <a:xfrm>
            <a:off x="4381500" y="0"/>
            <a:ext cx="4762500" cy="276225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miter lim="800000"/>
            <a:headEnd/>
            <a:tailEnd/>
          </a:ln>
        </p:spPr>
        <p:txBody>
          <a:bodyPr/>
          <a:lstStyle/>
          <a:p>
            <a:fld id="{C5DAF0B4-61A1-451A-A78A-F7FF56D47FE2}" type="slidenum">
              <a:rPr lang="en-US" smtClean="0">
                <a:latin typeface="Arial" pitchFamily="34" charset="0"/>
              </a:rPr>
              <a:pPr/>
              <a:t>7</a:t>
            </a:fld>
            <a:endParaRPr lang="en-US" smtClean="0">
              <a:latin typeface="Arial" pitchFamily="34" charset="0"/>
            </a:endParaRPr>
          </a:p>
        </p:txBody>
      </p:sp>
      <p:pic>
        <p:nvPicPr>
          <p:cNvPr id="9219" name="Picture 5"/>
          <p:cNvPicPr>
            <a:picLocks noChangeAspect="1" noChangeArrowheads="1"/>
          </p:cNvPicPr>
          <p:nvPr/>
        </p:nvPicPr>
        <p:blipFill>
          <a:blip r:embed="rId2"/>
          <a:srcRect/>
          <a:stretch>
            <a:fillRect/>
          </a:stretch>
        </p:blipFill>
        <p:spPr bwMode="auto">
          <a:xfrm>
            <a:off x="0" y="34925"/>
            <a:ext cx="9144000" cy="5680075"/>
          </a:xfrm>
          <a:prstGeom prst="rect">
            <a:avLst/>
          </a:prstGeom>
          <a:noFill/>
          <a:ln w="9525">
            <a:noFill/>
            <a:miter lim="800000"/>
            <a:headEnd/>
            <a:tailEnd/>
          </a:ln>
        </p:spPr>
      </p:pic>
      <p:sp>
        <p:nvSpPr>
          <p:cNvPr id="36867" name="Rectangle 3"/>
          <p:cNvSpPr>
            <a:spLocks noGrp="1" noRot="1" noChangeArrowheads="1"/>
          </p:cNvSpPr>
          <p:nvPr>
            <p:ph type="body" idx="1"/>
          </p:nvPr>
        </p:nvSpPr>
        <p:spPr/>
        <p:txBody>
          <a:bodyPr/>
          <a:lstStyle/>
          <a:p>
            <a:pPr eaLnBrk="1" hangingPunct="1">
              <a:buFont typeface="Arial" charset="0"/>
              <a:buChar char="►"/>
              <a:defRPr/>
            </a:pPr>
            <a:endParaRPr lang="en-US" dirty="0" smtClean="0"/>
          </a:p>
        </p:txBody>
      </p:sp>
      <p:pic>
        <p:nvPicPr>
          <p:cNvPr id="9221" name="Picture 4"/>
          <p:cNvPicPr>
            <a:picLocks noChangeAspect="1" noChangeArrowheads="1"/>
          </p:cNvPicPr>
          <p:nvPr/>
        </p:nvPicPr>
        <p:blipFill>
          <a:blip r:embed="rId3"/>
          <a:srcRect/>
          <a:stretch>
            <a:fillRect/>
          </a:stretch>
        </p:blipFill>
        <p:spPr bwMode="auto">
          <a:xfrm>
            <a:off x="228600" y="533400"/>
            <a:ext cx="4267200" cy="3195638"/>
          </a:xfrm>
          <a:prstGeom prst="rect">
            <a:avLst/>
          </a:prstGeom>
          <a:noFill/>
          <a:ln w="9525">
            <a:solidFill>
              <a:schemeClr val="tx1"/>
            </a:solidFill>
            <a:miter lim="800000"/>
            <a:headEnd/>
            <a:tailEnd/>
          </a:ln>
        </p:spPr>
      </p:pic>
      <p:sp>
        <p:nvSpPr>
          <p:cNvPr id="9222" name="Oval 6"/>
          <p:cNvSpPr>
            <a:spLocks/>
          </p:cNvSpPr>
          <p:nvPr/>
        </p:nvSpPr>
        <p:spPr bwMode="auto">
          <a:xfrm>
            <a:off x="4953000" y="2743200"/>
            <a:ext cx="990600" cy="609600"/>
          </a:xfrm>
          <a:prstGeom prst="ellipse">
            <a:avLst/>
          </a:prstGeom>
          <a:noFill/>
          <a:ln w="12700">
            <a:solidFill>
              <a:srgbClr val="000000"/>
            </a:solidFill>
            <a:round/>
            <a:headEnd/>
            <a:tailEnd/>
          </a:ln>
          <a:effectLst/>
        </p:spPr>
        <p:txBody>
          <a:bodyPr wrap="none" anchor="ctr"/>
          <a:lstStyle/>
          <a:p>
            <a:endParaRPr lang="en-US"/>
          </a:p>
        </p:txBody>
      </p:sp>
      <p:sp>
        <p:nvSpPr>
          <p:cNvPr id="9223" name="Text Box 7"/>
          <p:cNvSpPr txBox="1">
            <a:spLocks/>
          </p:cNvSpPr>
          <p:nvPr/>
        </p:nvSpPr>
        <p:spPr bwMode="auto">
          <a:xfrm>
            <a:off x="304800" y="5791200"/>
            <a:ext cx="8153400" cy="641350"/>
          </a:xfrm>
          <a:prstGeom prst="rect">
            <a:avLst/>
          </a:prstGeom>
          <a:noFill/>
          <a:ln w="25400">
            <a:noFill/>
            <a:miter lim="800000"/>
            <a:headEnd/>
            <a:tailEnd/>
          </a:ln>
          <a:effectLst/>
        </p:spPr>
        <p:txBody>
          <a:bodyPr>
            <a:spAutoFit/>
          </a:bodyPr>
          <a:lstStyle/>
          <a:p>
            <a:pPr>
              <a:spcBef>
                <a:spcPct val="50000"/>
              </a:spcBef>
            </a:pPr>
            <a:r>
              <a:rPr lang="en-US" sz="1800"/>
              <a:t>Map Skills – Find the Mediterranean, Black, and Caspian Seas on the map of the Fertile Crescent.  Now find them on the larger map of the world.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miter lim="800000"/>
            <a:headEnd/>
            <a:tailEnd/>
          </a:ln>
        </p:spPr>
        <p:txBody>
          <a:bodyPr/>
          <a:lstStyle/>
          <a:p>
            <a:fld id="{AC3AD0A0-4EEF-4D3B-9C2C-7535C38E7367}" type="slidenum">
              <a:rPr lang="en-US" smtClean="0">
                <a:latin typeface="Arial" pitchFamily="34" charset="0"/>
              </a:rPr>
              <a:pPr/>
              <a:t>8</a:t>
            </a:fld>
            <a:endParaRPr lang="en-US" smtClean="0">
              <a:latin typeface="Arial" pitchFamily="34" charset="0"/>
            </a:endParaRPr>
          </a:p>
        </p:txBody>
      </p:sp>
      <p:sp>
        <p:nvSpPr>
          <p:cNvPr id="10243" name="Rectangle 1"/>
          <p:cNvSpPr>
            <a:spLocks/>
          </p:cNvSpPr>
          <p:nvPr/>
        </p:nvSpPr>
        <p:spPr bwMode="auto">
          <a:xfrm>
            <a:off x="323850" y="381000"/>
            <a:ext cx="8509000" cy="215900"/>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500">
                <a:solidFill>
                  <a:schemeClr val="tx1"/>
                </a:solidFill>
                <a:latin typeface="Arial Bold" charset="0"/>
                <a:cs typeface="Arial Bold" charset="0"/>
                <a:sym typeface="Arial Bold" charset="0"/>
              </a:rPr>
              <a:t>Crops and Animal Domestication  in the Fertile Crescent</a:t>
            </a:r>
          </a:p>
        </p:txBody>
      </p:sp>
      <p:pic>
        <p:nvPicPr>
          <p:cNvPr id="10244" name="Picture 2"/>
          <p:cNvPicPr>
            <a:picLocks noChangeAspect="1" noChangeArrowheads="1"/>
          </p:cNvPicPr>
          <p:nvPr/>
        </p:nvPicPr>
        <p:blipFill>
          <a:blip r:embed="rId3"/>
          <a:srcRect/>
          <a:stretch>
            <a:fillRect/>
          </a:stretch>
        </p:blipFill>
        <p:spPr bwMode="auto">
          <a:xfrm>
            <a:off x="914400" y="766763"/>
            <a:ext cx="7315200" cy="5313362"/>
          </a:xfrm>
          <a:prstGeom prst="rect">
            <a:avLst/>
          </a:prstGeom>
          <a:noFill/>
          <a:ln w="9525">
            <a:noFill/>
            <a:miter lim="800000"/>
            <a:headEnd/>
            <a:tailEnd/>
          </a:ln>
        </p:spPr>
      </p:pic>
      <p:sp>
        <p:nvSpPr>
          <p:cNvPr id="10245" name="Rectangle 3"/>
          <p:cNvSpPr>
            <a:spLocks/>
          </p:cNvSpPr>
          <p:nvPr/>
        </p:nvSpPr>
        <p:spPr bwMode="auto">
          <a:xfrm>
            <a:off x="1206500" y="5972175"/>
            <a:ext cx="3937000" cy="152400"/>
          </a:xfrm>
          <a:prstGeom prst="rect">
            <a:avLst/>
          </a:prstGeom>
          <a:noFill/>
          <a:ln w="9525">
            <a:noFill/>
            <a:miter lim="800000"/>
            <a:headEnd/>
            <a:tailEnd/>
          </a:ln>
        </p:spPr>
        <p:txBody>
          <a:bodyPr lIns="0" tIns="0" rIns="0" bIns="0"/>
          <a:lstStyle/>
          <a:p>
            <a:pPr algn="l">
              <a:tabLst>
                <a:tab pos="723900" algn="l"/>
                <a:tab pos="1447800" algn="l"/>
                <a:tab pos="2171700" algn="l"/>
                <a:tab pos="2895600" algn="l"/>
                <a:tab pos="3619500" algn="l"/>
              </a:tabLst>
            </a:pPr>
            <a:r>
              <a:rPr lang="en-US" sz="1100">
                <a:solidFill>
                  <a:schemeClr val="tx1"/>
                </a:solidFill>
                <a:latin typeface="Arial Bold" charset="0"/>
                <a:cs typeface="Arial Bold" charset="0"/>
                <a:sym typeface="Arial Bold" charset="0"/>
              </a:rPr>
              <a:t>Driscoll C A et al. PNAS 2009;106:9971-9978</a:t>
            </a:r>
          </a:p>
        </p:txBody>
      </p:sp>
      <p:sp>
        <p:nvSpPr>
          <p:cNvPr id="10246" name="Rectangle 4"/>
          <p:cNvSpPr>
            <a:spLocks/>
          </p:cNvSpPr>
          <p:nvPr/>
        </p:nvSpPr>
        <p:spPr bwMode="auto">
          <a:xfrm>
            <a:off x="1195388" y="6203950"/>
            <a:ext cx="4940300" cy="127000"/>
          </a:xfrm>
          <a:prstGeom prst="rect">
            <a:avLst/>
          </a:prstGeom>
          <a:noFill/>
          <a:ln w="9525">
            <a:noFill/>
            <a:miter lim="800000"/>
            <a:headEnd/>
            <a:tailEnd/>
          </a:ln>
        </p:spPr>
        <p:txBody>
          <a:bodyPr lIns="0" tIns="0" rIns="0" bIns="0"/>
          <a:lstStyle/>
          <a:p>
            <a:pPr marL="85725" indent="-85725" algn="l">
              <a:tabLst>
                <a:tab pos="723900" algn="l"/>
                <a:tab pos="1447800" algn="l"/>
                <a:tab pos="2171700" algn="l"/>
                <a:tab pos="2895600" algn="l"/>
                <a:tab pos="3619500" algn="l"/>
                <a:tab pos="4343400" algn="l"/>
                <a:tab pos="5067300" algn="l"/>
              </a:tabLst>
            </a:pPr>
            <a:r>
              <a:rPr lang="en-US" sz="900">
                <a:solidFill>
                  <a:schemeClr val="tx1"/>
                </a:solidFill>
                <a:latin typeface="Arial" pitchFamily="34" charset="0"/>
                <a:cs typeface="Arial" pitchFamily="34" charset="0"/>
                <a:sym typeface="Arial" pitchFamily="34" charset="0"/>
              </a:rPr>
              <a:t>©2009 by National Academy of Sciences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miter lim="800000"/>
            <a:headEnd/>
            <a:tailEnd/>
          </a:ln>
        </p:spPr>
        <p:txBody>
          <a:bodyPr/>
          <a:lstStyle/>
          <a:p>
            <a:fld id="{E249C8F6-0325-488F-BF8B-8921087D8232}" type="slidenum">
              <a:rPr lang="en-US" smtClean="0">
                <a:latin typeface="Arial" pitchFamily="34" charset="0"/>
              </a:rPr>
              <a:pPr/>
              <a:t>9</a:t>
            </a:fld>
            <a:endParaRPr lang="en-US" smtClean="0">
              <a:latin typeface="Arial" pitchFamily="34" charset="0"/>
            </a:endParaRPr>
          </a:p>
        </p:txBody>
      </p:sp>
      <p:pic>
        <p:nvPicPr>
          <p:cNvPr id="11267" name="Picture 1"/>
          <p:cNvPicPr>
            <a:picLocks noChangeAspect="1" noChangeArrowheads="1"/>
          </p:cNvPicPr>
          <p:nvPr/>
        </p:nvPicPr>
        <p:blipFill>
          <a:blip r:embed="rId2"/>
          <a:srcRect/>
          <a:stretch>
            <a:fillRect/>
          </a:stretch>
        </p:blipFill>
        <p:spPr bwMode="auto">
          <a:xfrm>
            <a:off x="762000" y="9525"/>
            <a:ext cx="7620000" cy="5705475"/>
          </a:xfrm>
          <a:prstGeom prst="rect">
            <a:avLst/>
          </a:prstGeom>
          <a:noFill/>
          <a:ln w="9525">
            <a:noFill/>
            <a:miter lim="800000"/>
            <a:headEnd/>
            <a:tailEnd/>
          </a:ln>
        </p:spPr>
      </p:pic>
      <p:sp>
        <p:nvSpPr>
          <p:cNvPr id="11268" name="Rectangle 2"/>
          <p:cNvSpPr>
            <a:spLocks/>
          </p:cNvSpPr>
          <p:nvPr/>
        </p:nvSpPr>
        <p:spPr bwMode="auto">
          <a:xfrm>
            <a:off x="457200" y="5105400"/>
            <a:ext cx="7935913" cy="439738"/>
          </a:xfrm>
          <a:prstGeom prst="rect">
            <a:avLst/>
          </a:prstGeom>
          <a:noFill/>
          <a:ln w="9525">
            <a:noFill/>
            <a:miter lim="800000"/>
            <a:headEnd/>
            <a:tailEnd/>
          </a:ln>
        </p:spPr>
        <p:txBody>
          <a:bodyPr lIns="38100" tIns="38100" rIns="38100" bIns="38100"/>
          <a:lstStyle/>
          <a:p>
            <a:pPr algn="l"/>
            <a:endParaRPr lang="en-US" sz="1800">
              <a:solidFill>
                <a:schemeClr val="tx1"/>
              </a:solidFill>
              <a:latin typeface="Lucida Grande" charset="0"/>
              <a:sym typeface="Lucida Grande" charset="0"/>
            </a:endParaRPr>
          </a:p>
          <a:p>
            <a:pPr algn="l"/>
            <a:endParaRPr lang="en-US" sz="1800">
              <a:solidFill>
                <a:schemeClr val="tx1"/>
              </a:solidFill>
              <a:latin typeface="Lucida Grande" charset="0"/>
              <a:sym typeface="Lucida Grande" charset="0"/>
            </a:endParaRPr>
          </a:p>
          <a:p>
            <a:r>
              <a:rPr lang="en-US" sz="1200">
                <a:solidFill>
                  <a:schemeClr val="tx1"/>
                </a:solidFill>
                <a:latin typeface="Lucida Grande" charset="0"/>
                <a:sym typeface="Lucida Grande" charset="0"/>
              </a:rPr>
              <a:t>From &lt;http://www.utexas.edu/courses/classicalarch/images2/mapane.jpg&gt;</a:t>
            </a:r>
          </a:p>
        </p:txBody>
      </p:sp>
      <p:sp>
        <p:nvSpPr>
          <p:cNvPr id="11269" name="Text Box 5"/>
          <p:cNvSpPr txBox="1">
            <a:spLocks/>
          </p:cNvSpPr>
          <p:nvPr/>
        </p:nvSpPr>
        <p:spPr bwMode="auto">
          <a:xfrm>
            <a:off x="457200" y="6019800"/>
            <a:ext cx="8229600" cy="581025"/>
          </a:xfrm>
          <a:prstGeom prst="rect">
            <a:avLst/>
          </a:prstGeom>
          <a:noFill/>
          <a:ln w="25400">
            <a:noFill/>
            <a:miter lim="800000"/>
            <a:headEnd/>
            <a:tailEnd/>
          </a:ln>
          <a:effectLst/>
        </p:spPr>
        <p:txBody>
          <a:bodyPr>
            <a:spAutoFit/>
          </a:bodyPr>
          <a:lstStyle/>
          <a:p>
            <a:pPr>
              <a:spcBef>
                <a:spcPct val="50000"/>
              </a:spcBef>
            </a:pPr>
            <a:r>
              <a:rPr lang="en-US" sz="1600"/>
              <a:t>Find Catal Huyuk and Jericho, two sites you studied earlier, on this map.  Which one is in the Fertile Crescent?  Have you heard of any of the other cities on this map?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mpass">
  <a:themeElements>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857</TotalTime>
  <Pages>0</Pages>
  <Words>1115</Words>
  <Characters>0</Characters>
  <Application>Microsoft Office PowerPoint</Application>
  <PresentationFormat>On-screen Show (4:3)</PresentationFormat>
  <Lines>0</Lines>
  <Paragraphs>148</Paragraphs>
  <Slides>20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Gill Sans</vt:lpstr>
      <vt:lpstr>Arial</vt:lpstr>
      <vt:lpstr>Tahoma</vt:lpstr>
      <vt:lpstr>Wingdings</vt:lpstr>
      <vt:lpstr>Arial Bold</vt:lpstr>
      <vt:lpstr>Lucida Grande</vt:lpstr>
      <vt:lpstr>Times New Roman</vt:lpstr>
      <vt:lpstr>Helvetica</vt:lpstr>
      <vt:lpstr>Compass</vt:lpstr>
      <vt:lpstr>River Valley Civilizations… the beginnings of a new era</vt:lpstr>
      <vt:lpstr>Slide 2</vt:lpstr>
      <vt:lpstr>Why 4,000 BCE?</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BTW…. People still live near these rivers… the cities have gotten a little bigger though!</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Stockdill, Darin</dc:creator>
  <cp:lastModifiedBy>pquinlan</cp:lastModifiedBy>
  <cp:revision>24</cp:revision>
  <dcterms:modified xsi:type="dcterms:W3CDTF">2016-04-10T14:38:54Z</dcterms:modified>
</cp:coreProperties>
</file>