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AFFF"/>
    <a:srgbClr val="D5D5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B67943-0442-A741-96C1-F84E0F252A75}" type="doc">
      <dgm:prSet loTypeId="urn:microsoft.com/office/officeart/2005/8/layout/process2" loCatId="" qsTypeId="urn:microsoft.com/office/officeart/2005/8/quickstyle/simple4" qsCatId="simple" csTypeId="urn:microsoft.com/office/officeart/2005/8/colors/accent1_2" csCatId="accent1" phldr="1"/>
      <dgm:spPr/>
    </dgm:pt>
    <dgm:pt modelId="{3EA26141-1EC0-244B-BFF6-2250F716211D}">
      <dgm:prSet phldrT="[Text]"/>
      <dgm:spPr/>
      <dgm:t>
        <a:bodyPr/>
        <a:lstStyle/>
        <a:p>
          <a:r>
            <a:rPr lang="en-US" dirty="0" smtClean="0"/>
            <a:t>Hunter-Gatherers</a:t>
          </a:r>
          <a:endParaRPr lang="en-US" dirty="0"/>
        </a:p>
      </dgm:t>
    </dgm:pt>
    <dgm:pt modelId="{512AF524-527D-D840-88E8-7DC1FE7896BA}" type="parTrans" cxnId="{4823E95A-CF1C-E04C-8581-12F7E99773F8}">
      <dgm:prSet/>
      <dgm:spPr/>
      <dgm:t>
        <a:bodyPr/>
        <a:lstStyle/>
        <a:p>
          <a:endParaRPr lang="en-US"/>
        </a:p>
      </dgm:t>
    </dgm:pt>
    <dgm:pt modelId="{66F44E17-B0B5-D94A-8154-862EDBD74842}" type="sibTrans" cxnId="{4823E95A-CF1C-E04C-8581-12F7E99773F8}">
      <dgm:prSet/>
      <dgm:spPr/>
      <dgm:t>
        <a:bodyPr/>
        <a:lstStyle/>
        <a:p>
          <a:endParaRPr lang="en-US"/>
        </a:p>
      </dgm:t>
    </dgm:pt>
    <dgm:pt modelId="{C605F3E4-C525-A44C-8636-6F76F4CE62A6}">
      <dgm:prSet phldrT="[Text]" phldr="1"/>
      <dgm:spPr/>
      <dgm:t>
        <a:bodyPr/>
        <a:lstStyle/>
        <a:p>
          <a:endParaRPr lang="en-US"/>
        </a:p>
      </dgm:t>
    </dgm:pt>
    <dgm:pt modelId="{E5B6F51F-0107-154D-BF11-CEA0BF8C3A1E}" type="parTrans" cxnId="{620D9698-BA84-EB42-984B-F934C20B426B}">
      <dgm:prSet/>
      <dgm:spPr/>
      <dgm:t>
        <a:bodyPr/>
        <a:lstStyle/>
        <a:p>
          <a:endParaRPr lang="en-US"/>
        </a:p>
      </dgm:t>
    </dgm:pt>
    <dgm:pt modelId="{0149ECA4-EE8D-A948-81AB-449A984D7D9A}" type="sibTrans" cxnId="{620D9698-BA84-EB42-984B-F934C20B426B}">
      <dgm:prSet/>
      <dgm:spPr/>
      <dgm:t>
        <a:bodyPr/>
        <a:lstStyle/>
        <a:p>
          <a:endParaRPr lang="en-US"/>
        </a:p>
      </dgm:t>
    </dgm:pt>
    <dgm:pt modelId="{848226C9-0C46-9847-B3E4-9E9825BC8B04}">
      <dgm:prSet phldrT="[Text]" phldr="1"/>
      <dgm:spPr/>
      <dgm:t>
        <a:bodyPr/>
        <a:lstStyle/>
        <a:p>
          <a:endParaRPr lang="en-US"/>
        </a:p>
      </dgm:t>
    </dgm:pt>
    <dgm:pt modelId="{D26BD0FC-33CD-244A-84CF-FB83EFFE545F}" type="parTrans" cxnId="{B0A4E098-3073-3443-A5E0-62A27F7D79A0}">
      <dgm:prSet/>
      <dgm:spPr/>
      <dgm:t>
        <a:bodyPr/>
        <a:lstStyle/>
        <a:p>
          <a:endParaRPr lang="en-US"/>
        </a:p>
      </dgm:t>
    </dgm:pt>
    <dgm:pt modelId="{3F86C7D9-D988-9344-8C6C-4E99CF660EBD}" type="sibTrans" cxnId="{B0A4E098-3073-3443-A5E0-62A27F7D79A0}">
      <dgm:prSet/>
      <dgm:spPr/>
      <dgm:t>
        <a:bodyPr/>
        <a:lstStyle/>
        <a:p>
          <a:endParaRPr lang="en-US"/>
        </a:p>
      </dgm:t>
    </dgm:pt>
    <dgm:pt modelId="{14B4DBD4-FC72-8B42-B7C8-2E5008C606ED}" type="pres">
      <dgm:prSet presAssocID="{79B67943-0442-A741-96C1-F84E0F252A75}" presName="linearFlow" presStyleCnt="0">
        <dgm:presLayoutVars>
          <dgm:resizeHandles val="exact"/>
        </dgm:presLayoutVars>
      </dgm:prSet>
      <dgm:spPr/>
    </dgm:pt>
    <dgm:pt modelId="{AFC1A2C9-A36A-464F-8489-0BEB3CB664F5}" type="pres">
      <dgm:prSet presAssocID="{3EA26141-1EC0-244B-BFF6-2250F716211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498A5B-549D-5E4A-AB70-4BCCB2A876D5}" type="pres">
      <dgm:prSet presAssocID="{66F44E17-B0B5-D94A-8154-862EDBD7484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6086151-41CD-AD4B-8BBA-97109BC44500}" type="pres">
      <dgm:prSet presAssocID="{66F44E17-B0B5-D94A-8154-862EDBD7484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2AC3C93-46A1-074A-A26F-217B3874C9D9}" type="pres">
      <dgm:prSet presAssocID="{C605F3E4-C525-A44C-8636-6F76F4CE62A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9FFCF8-179F-B840-A86F-B90B4884079B}" type="pres">
      <dgm:prSet presAssocID="{0149ECA4-EE8D-A948-81AB-449A984D7D9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03CCB99-153E-6745-801C-4D2E4F266103}" type="pres">
      <dgm:prSet presAssocID="{0149ECA4-EE8D-A948-81AB-449A984D7D9A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54E65890-01CD-EA40-8824-47890BFFD7DA}" type="pres">
      <dgm:prSet presAssocID="{848226C9-0C46-9847-B3E4-9E9825BC8B0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DA1BEC-0EDB-8B4A-9FE1-6734CAAC5701}" type="presOf" srcId="{0149ECA4-EE8D-A948-81AB-449A984D7D9A}" destId="{A03CCB99-153E-6745-801C-4D2E4F266103}" srcOrd="1" destOrd="0" presId="urn:microsoft.com/office/officeart/2005/8/layout/process2"/>
    <dgm:cxn modelId="{DEC759E6-C456-0F43-BAE4-19CB7F91D254}" type="presOf" srcId="{C605F3E4-C525-A44C-8636-6F76F4CE62A6}" destId="{D2AC3C93-46A1-074A-A26F-217B3874C9D9}" srcOrd="0" destOrd="0" presId="urn:microsoft.com/office/officeart/2005/8/layout/process2"/>
    <dgm:cxn modelId="{F75C5DFE-2054-FA41-B75A-87D9DB2DE7D4}" type="presOf" srcId="{0149ECA4-EE8D-A948-81AB-449A984D7D9A}" destId="{889FFCF8-179F-B840-A86F-B90B4884079B}" srcOrd="0" destOrd="0" presId="urn:microsoft.com/office/officeart/2005/8/layout/process2"/>
    <dgm:cxn modelId="{3252322D-57A4-8849-80C0-0D4F715F3E07}" type="presOf" srcId="{79B67943-0442-A741-96C1-F84E0F252A75}" destId="{14B4DBD4-FC72-8B42-B7C8-2E5008C606ED}" srcOrd="0" destOrd="0" presId="urn:microsoft.com/office/officeart/2005/8/layout/process2"/>
    <dgm:cxn modelId="{A8C19C4A-5D28-EF44-AC6E-FE98ABB7C547}" type="presOf" srcId="{3EA26141-1EC0-244B-BFF6-2250F716211D}" destId="{AFC1A2C9-A36A-464F-8489-0BEB3CB664F5}" srcOrd="0" destOrd="0" presId="urn:microsoft.com/office/officeart/2005/8/layout/process2"/>
    <dgm:cxn modelId="{620D9698-BA84-EB42-984B-F934C20B426B}" srcId="{79B67943-0442-A741-96C1-F84E0F252A75}" destId="{C605F3E4-C525-A44C-8636-6F76F4CE62A6}" srcOrd="1" destOrd="0" parTransId="{E5B6F51F-0107-154D-BF11-CEA0BF8C3A1E}" sibTransId="{0149ECA4-EE8D-A948-81AB-449A984D7D9A}"/>
    <dgm:cxn modelId="{E17C7F78-20DF-0942-84F5-58D8033ECBE0}" type="presOf" srcId="{848226C9-0C46-9847-B3E4-9E9825BC8B04}" destId="{54E65890-01CD-EA40-8824-47890BFFD7DA}" srcOrd="0" destOrd="0" presId="urn:microsoft.com/office/officeart/2005/8/layout/process2"/>
    <dgm:cxn modelId="{4823E95A-CF1C-E04C-8581-12F7E99773F8}" srcId="{79B67943-0442-A741-96C1-F84E0F252A75}" destId="{3EA26141-1EC0-244B-BFF6-2250F716211D}" srcOrd="0" destOrd="0" parTransId="{512AF524-527D-D840-88E8-7DC1FE7896BA}" sibTransId="{66F44E17-B0B5-D94A-8154-862EDBD74842}"/>
    <dgm:cxn modelId="{817C67EB-6ECE-924D-86AB-F040F8B7CD2D}" type="presOf" srcId="{66F44E17-B0B5-D94A-8154-862EDBD74842}" destId="{D0498A5B-549D-5E4A-AB70-4BCCB2A876D5}" srcOrd="0" destOrd="0" presId="urn:microsoft.com/office/officeart/2005/8/layout/process2"/>
    <dgm:cxn modelId="{B0A4E098-3073-3443-A5E0-62A27F7D79A0}" srcId="{79B67943-0442-A741-96C1-F84E0F252A75}" destId="{848226C9-0C46-9847-B3E4-9E9825BC8B04}" srcOrd="2" destOrd="0" parTransId="{D26BD0FC-33CD-244A-84CF-FB83EFFE545F}" sibTransId="{3F86C7D9-D988-9344-8C6C-4E99CF660EBD}"/>
    <dgm:cxn modelId="{C6676306-56BC-AD4A-BA26-87AB7A8C52CD}" type="presOf" srcId="{66F44E17-B0B5-D94A-8154-862EDBD74842}" destId="{16086151-41CD-AD4B-8BBA-97109BC44500}" srcOrd="1" destOrd="0" presId="urn:microsoft.com/office/officeart/2005/8/layout/process2"/>
    <dgm:cxn modelId="{06FD3DA7-06A0-7E47-B806-E41680460661}" type="presParOf" srcId="{14B4DBD4-FC72-8B42-B7C8-2E5008C606ED}" destId="{AFC1A2C9-A36A-464F-8489-0BEB3CB664F5}" srcOrd="0" destOrd="0" presId="urn:microsoft.com/office/officeart/2005/8/layout/process2"/>
    <dgm:cxn modelId="{C2AC1CE1-D2ED-7444-9363-26C3946CBA1C}" type="presParOf" srcId="{14B4DBD4-FC72-8B42-B7C8-2E5008C606ED}" destId="{D0498A5B-549D-5E4A-AB70-4BCCB2A876D5}" srcOrd="1" destOrd="0" presId="urn:microsoft.com/office/officeart/2005/8/layout/process2"/>
    <dgm:cxn modelId="{3E49165E-E0E0-5148-A755-04DB23E73345}" type="presParOf" srcId="{D0498A5B-549D-5E4A-AB70-4BCCB2A876D5}" destId="{16086151-41CD-AD4B-8BBA-97109BC44500}" srcOrd="0" destOrd="0" presId="urn:microsoft.com/office/officeart/2005/8/layout/process2"/>
    <dgm:cxn modelId="{C7910BF7-C027-3D47-817C-66C01E229C7A}" type="presParOf" srcId="{14B4DBD4-FC72-8B42-B7C8-2E5008C606ED}" destId="{D2AC3C93-46A1-074A-A26F-217B3874C9D9}" srcOrd="2" destOrd="0" presId="urn:microsoft.com/office/officeart/2005/8/layout/process2"/>
    <dgm:cxn modelId="{96A7EBAD-2C44-A64A-9D18-123650F23C70}" type="presParOf" srcId="{14B4DBD4-FC72-8B42-B7C8-2E5008C606ED}" destId="{889FFCF8-179F-B840-A86F-B90B4884079B}" srcOrd="3" destOrd="0" presId="urn:microsoft.com/office/officeart/2005/8/layout/process2"/>
    <dgm:cxn modelId="{4E95CD23-A7CC-F446-B9CE-99FC0428EBC4}" type="presParOf" srcId="{889FFCF8-179F-B840-A86F-B90B4884079B}" destId="{A03CCB99-153E-6745-801C-4D2E4F266103}" srcOrd="0" destOrd="0" presId="urn:microsoft.com/office/officeart/2005/8/layout/process2"/>
    <dgm:cxn modelId="{DC383375-001F-5F4A-9B10-B7130BCCE254}" type="presParOf" srcId="{14B4DBD4-FC72-8B42-B7C8-2E5008C606ED}" destId="{54E65890-01CD-EA40-8824-47890BFFD7D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505 w 6027"/>
                <a:gd name="T1" fmla="*/ 678 h 2296"/>
                <a:gd name="T2" fmla="*/ 0 w 6027"/>
                <a:gd name="T3" fmla="*/ 678 h 2296"/>
                <a:gd name="T4" fmla="*/ 0 w 6027"/>
                <a:gd name="T5" fmla="*/ 0 h 2296"/>
                <a:gd name="T6" fmla="*/ 5505 w 6027"/>
                <a:gd name="T7" fmla="*/ 0 h 2296"/>
                <a:gd name="T8" fmla="*/ 5505 w 6027"/>
                <a:gd name="T9" fmla="*/ 678 h 2296"/>
                <a:gd name="T10" fmla="*/ 5505 w 6027"/>
                <a:gd name="T11" fmla="*/ 67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1458681169 w 5748"/>
              <a:gd name="T1" fmla="*/ 1510618537 h 246"/>
              <a:gd name="T2" fmla="*/ 0 w 5748"/>
              <a:gd name="T3" fmla="*/ 1510618537 h 246"/>
              <a:gd name="T4" fmla="*/ 0 w 5748"/>
              <a:gd name="T5" fmla="*/ 0 h 246"/>
              <a:gd name="T6" fmla="*/ 1458681169 w 5748"/>
              <a:gd name="T7" fmla="*/ 0 h 246"/>
              <a:gd name="T8" fmla="*/ 1458681169 w 5748"/>
              <a:gd name="T9" fmla="*/ 1510618537 h 246"/>
              <a:gd name="T10" fmla="*/ 1458681169 w 5748"/>
              <a:gd name="T11" fmla="*/ 151061853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2 h 353"/>
                  <a:gd name="T4" fmla="*/ 24 w 186"/>
                  <a:gd name="T5" fmla="*/ 38 h 353"/>
                  <a:gd name="T6" fmla="*/ 18 w 186"/>
                  <a:gd name="T7" fmla="*/ 83 h 353"/>
                  <a:gd name="T8" fmla="*/ 42 w 186"/>
                  <a:gd name="T9" fmla="*/ 143 h 353"/>
                  <a:gd name="T10" fmla="*/ 48 w 186"/>
                  <a:gd name="T11" fmla="*/ 203 h 353"/>
                  <a:gd name="T12" fmla="*/ 0 w 186"/>
                  <a:gd name="T13" fmla="*/ 442 h 353"/>
                  <a:gd name="T14" fmla="*/ 54 w 186"/>
                  <a:gd name="T15" fmla="*/ 292 h 353"/>
                  <a:gd name="T16" fmla="*/ 84 w 186"/>
                  <a:gd name="T17" fmla="*/ 271 h 353"/>
                  <a:gd name="T18" fmla="*/ 126 w 186"/>
                  <a:gd name="T19" fmla="*/ 158 h 353"/>
                  <a:gd name="T20" fmla="*/ 144 w 186"/>
                  <a:gd name="T21" fmla="*/ 150 h 353"/>
                  <a:gd name="T22" fmla="*/ 144 w 186"/>
                  <a:gd name="T23" fmla="*/ 113 h 353"/>
                  <a:gd name="T24" fmla="*/ 186 w 186"/>
                  <a:gd name="T25" fmla="*/ 83 h 353"/>
                  <a:gd name="T26" fmla="*/ 162 w 186"/>
                  <a:gd name="T27" fmla="*/ 75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8 h 66"/>
                  <a:gd name="T8" fmla="*/ 6 w 155"/>
                  <a:gd name="T9" fmla="*/ 22 h 66"/>
                  <a:gd name="T10" fmla="*/ 0 w 155"/>
                  <a:gd name="T11" fmla="*/ 30 h 66"/>
                  <a:gd name="T12" fmla="*/ 78 w 155"/>
                  <a:gd name="T13" fmla="*/ 75 h 66"/>
                  <a:gd name="T14" fmla="*/ 96 w 155"/>
                  <a:gd name="T15" fmla="*/ 53 h 66"/>
                  <a:gd name="T16" fmla="*/ 155 w 155"/>
                  <a:gd name="T17" fmla="*/ 83 h 66"/>
                  <a:gd name="T18" fmla="*/ 126 w 155"/>
                  <a:gd name="T19" fmla="*/ 30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6 h 72"/>
                  <a:gd name="T2" fmla="*/ 0 w 42"/>
                  <a:gd name="T3" fmla="*/ 23 h 72"/>
                  <a:gd name="T4" fmla="*/ 12 w 42"/>
                  <a:gd name="T5" fmla="*/ 8 h 72"/>
                  <a:gd name="T6" fmla="*/ 0 w 42"/>
                  <a:gd name="T7" fmla="*/ 8 h 72"/>
                  <a:gd name="T8" fmla="*/ 12 w 42"/>
                  <a:gd name="T9" fmla="*/ 8 h 72"/>
                  <a:gd name="T10" fmla="*/ 24 w 42"/>
                  <a:gd name="T11" fmla="*/ 8 h 72"/>
                  <a:gd name="T12" fmla="*/ 36 w 42"/>
                  <a:gd name="T13" fmla="*/ 8 h 72"/>
                  <a:gd name="T14" fmla="*/ 42 w 42"/>
                  <a:gd name="T15" fmla="*/ 0 h 72"/>
                  <a:gd name="T16" fmla="*/ 30 w 42"/>
                  <a:gd name="T17" fmla="*/ 23 h 72"/>
                  <a:gd name="T18" fmla="*/ 42 w 42"/>
                  <a:gd name="T19" fmla="*/ 61 h 72"/>
                  <a:gd name="T20" fmla="*/ 12 w 42"/>
                  <a:gd name="T21" fmla="*/ 91 h 72"/>
                  <a:gd name="T22" fmla="*/ 6 w 42"/>
                  <a:gd name="T23" fmla="*/ 46 h 72"/>
                  <a:gd name="T24" fmla="*/ 6 w 42"/>
                  <a:gd name="T25" fmla="*/ 4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2 h 287"/>
                <a:gd name="T4" fmla="*/ 66 w 365"/>
                <a:gd name="T5" fmla="*/ 112 h 287"/>
                <a:gd name="T6" fmla="*/ 143 w 365"/>
                <a:gd name="T7" fmla="*/ 186 h 287"/>
                <a:gd name="T8" fmla="*/ 191 w 365"/>
                <a:gd name="T9" fmla="*/ 172 h 287"/>
                <a:gd name="T10" fmla="*/ 341 w 365"/>
                <a:gd name="T11" fmla="*/ 295 h 287"/>
                <a:gd name="T12" fmla="*/ 305 w 365"/>
                <a:gd name="T13" fmla="*/ 178 h 287"/>
                <a:gd name="T14" fmla="*/ 365 w 365"/>
                <a:gd name="T15" fmla="*/ 136 h 287"/>
                <a:gd name="T16" fmla="*/ 359 w 365"/>
                <a:gd name="T17" fmla="*/ 130 h 287"/>
                <a:gd name="T18" fmla="*/ 335 w 365"/>
                <a:gd name="T19" fmla="*/ 118 h 287"/>
                <a:gd name="T20" fmla="*/ 299 w 365"/>
                <a:gd name="T21" fmla="*/ 92 h 287"/>
                <a:gd name="T22" fmla="*/ 257 w 365"/>
                <a:gd name="T23" fmla="*/ 74 h 287"/>
                <a:gd name="T24" fmla="*/ 215 w 365"/>
                <a:gd name="T25" fmla="*/ 56 h 287"/>
                <a:gd name="T26" fmla="*/ 173 w 365"/>
                <a:gd name="T27" fmla="*/ 38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2 h 60"/>
                <a:gd name="T16" fmla="*/ 65 w 71"/>
                <a:gd name="T17" fmla="*/ 44 h 60"/>
                <a:gd name="T18" fmla="*/ 71 w 71"/>
                <a:gd name="T19" fmla="*/ 56 h 60"/>
                <a:gd name="T20" fmla="*/ 71 w 71"/>
                <a:gd name="T21" fmla="*/ 62 h 60"/>
                <a:gd name="T22" fmla="*/ 59 w 71"/>
                <a:gd name="T23" fmla="*/ 56 h 60"/>
                <a:gd name="T24" fmla="*/ 47 w 71"/>
                <a:gd name="T25" fmla="*/ 44 h 60"/>
                <a:gd name="T26" fmla="*/ 23 w 71"/>
                <a:gd name="T27" fmla="*/ 32 h 60"/>
                <a:gd name="T28" fmla="*/ 23 w 71"/>
                <a:gd name="T29" fmla="*/ 38 h 60"/>
                <a:gd name="T30" fmla="*/ 18 w 71"/>
                <a:gd name="T31" fmla="*/ 44 h 60"/>
                <a:gd name="T32" fmla="*/ 12 w 71"/>
                <a:gd name="T33" fmla="*/ 50 h 60"/>
                <a:gd name="T34" fmla="*/ 6 w 71"/>
                <a:gd name="T35" fmla="*/ 50 h 60"/>
                <a:gd name="T36" fmla="*/ 6 w 71"/>
                <a:gd name="T37" fmla="*/ 50 h 60"/>
                <a:gd name="T38" fmla="*/ 6 w 71"/>
                <a:gd name="T39" fmla="*/ 3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6 h 162"/>
                <a:gd name="T10" fmla="*/ 96 w 161"/>
                <a:gd name="T11" fmla="*/ 62 h 162"/>
                <a:gd name="T12" fmla="*/ 102 w 161"/>
                <a:gd name="T13" fmla="*/ 74 h 162"/>
                <a:gd name="T14" fmla="*/ 108 w 161"/>
                <a:gd name="T15" fmla="*/ 86 h 162"/>
                <a:gd name="T16" fmla="*/ 120 w 161"/>
                <a:gd name="T17" fmla="*/ 98 h 162"/>
                <a:gd name="T18" fmla="*/ 143 w 161"/>
                <a:gd name="T19" fmla="*/ 116 h 162"/>
                <a:gd name="T20" fmla="*/ 155 w 161"/>
                <a:gd name="T21" fmla="*/ 142 h 162"/>
                <a:gd name="T22" fmla="*/ 161 w 161"/>
                <a:gd name="T23" fmla="*/ 160 h 162"/>
                <a:gd name="T24" fmla="*/ 161 w 161"/>
                <a:gd name="T25" fmla="*/ 166 h 162"/>
                <a:gd name="T26" fmla="*/ 96 w 161"/>
                <a:gd name="T27" fmla="*/ 104 h 162"/>
                <a:gd name="T28" fmla="*/ 30 w 161"/>
                <a:gd name="T29" fmla="*/ 56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2 h 60"/>
                <a:gd name="T4" fmla="*/ 41 w 59"/>
                <a:gd name="T5" fmla="*/ 38 h 60"/>
                <a:gd name="T6" fmla="*/ 47 w 59"/>
                <a:gd name="T7" fmla="*/ 44 h 60"/>
                <a:gd name="T8" fmla="*/ 53 w 59"/>
                <a:gd name="T9" fmla="*/ 56 h 60"/>
                <a:gd name="T10" fmla="*/ 53 w 59"/>
                <a:gd name="T11" fmla="*/ 62 h 60"/>
                <a:gd name="T12" fmla="*/ 47 w 59"/>
                <a:gd name="T13" fmla="*/ 56 h 60"/>
                <a:gd name="T14" fmla="*/ 35 w 59"/>
                <a:gd name="T15" fmla="*/ 50 h 60"/>
                <a:gd name="T16" fmla="*/ 23 w 59"/>
                <a:gd name="T17" fmla="*/ 38 h 60"/>
                <a:gd name="T18" fmla="*/ 17 w 59"/>
                <a:gd name="T19" fmla="*/ 32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8 h 204"/>
                <a:gd name="T2" fmla="*/ 245 w 245"/>
                <a:gd name="T3" fmla="*/ 44 h 204"/>
                <a:gd name="T4" fmla="*/ 209 w 245"/>
                <a:gd name="T5" fmla="*/ 86 h 204"/>
                <a:gd name="T6" fmla="*/ 143 w 245"/>
                <a:gd name="T7" fmla="*/ 136 h 204"/>
                <a:gd name="T8" fmla="*/ 167 w 245"/>
                <a:gd name="T9" fmla="*/ 160 h 204"/>
                <a:gd name="T10" fmla="*/ 179 w 245"/>
                <a:gd name="T11" fmla="*/ 210 h 204"/>
                <a:gd name="T12" fmla="*/ 77 w 245"/>
                <a:gd name="T13" fmla="*/ 136 h 204"/>
                <a:gd name="T14" fmla="*/ 47 w 245"/>
                <a:gd name="T15" fmla="*/ 86 h 204"/>
                <a:gd name="T16" fmla="*/ 89 w 245"/>
                <a:gd name="T17" fmla="*/ 68 h 204"/>
                <a:gd name="T18" fmla="*/ 59 w 245"/>
                <a:gd name="T19" fmla="*/ 3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8 h 204"/>
                <a:gd name="T50" fmla="*/ 233 w 245"/>
                <a:gd name="T51" fmla="*/ 3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0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CA" noProof="0" smtClean="0"/>
              <a:t>Click to edit Master title style</a:t>
            </a:r>
          </a:p>
        </p:txBody>
      </p:sp>
      <p:sp>
        <p:nvSpPr>
          <p:cNvPr id="1640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CA" noProof="0" smtClean="0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D50D6A79-634A-4B3A-BBFB-DE340E7724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3D0B2-B35E-4298-9A82-9498E584FEE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818C18-17A3-44FA-ABAD-2A60CA51FDC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64DA4-BA5C-4198-9579-AF728EB3418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8E8902-96F3-47AD-A72B-346D2B120E6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5D917-66FF-4501-BE40-9C9883AB959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57BF9-9B41-4F3D-94CB-3A2D951F5AA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FDA66-F28E-454D-BDD7-33408C8A0B6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F2EAC-045D-43FF-8B59-0FD56CF5FA8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5C18C-11BE-4141-ABC2-A0F7C8A6D45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6ED529-2D3E-4478-968E-46D3F4617A2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0AC29-194E-4B09-AF47-FFAF4F26535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735B82-E2B4-4D48-9CCE-0323B7E0BFC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80DA5-3328-4762-B70C-E8EE46F577B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505 w 6027"/>
                <a:gd name="T1" fmla="*/ 678 h 2296"/>
                <a:gd name="T2" fmla="*/ 0 w 6027"/>
                <a:gd name="T3" fmla="*/ 678 h 2296"/>
                <a:gd name="T4" fmla="*/ 0 w 6027"/>
                <a:gd name="T5" fmla="*/ 0 h 2296"/>
                <a:gd name="T6" fmla="*/ 5505 w 6027"/>
                <a:gd name="T7" fmla="*/ 0 h 2296"/>
                <a:gd name="T8" fmla="*/ 5505 w 6027"/>
                <a:gd name="T9" fmla="*/ 678 h 2296"/>
                <a:gd name="T10" fmla="*/ 5505 w 6027"/>
                <a:gd name="T11" fmla="*/ 67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1458681169 w 5748"/>
              <a:gd name="T1" fmla="*/ 1510618537 h 246"/>
              <a:gd name="T2" fmla="*/ 0 w 5748"/>
              <a:gd name="T3" fmla="*/ 1510618537 h 246"/>
              <a:gd name="T4" fmla="*/ 0 w 5748"/>
              <a:gd name="T5" fmla="*/ 0 h 246"/>
              <a:gd name="T6" fmla="*/ 1458681169 w 5748"/>
              <a:gd name="T7" fmla="*/ 0 h 246"/>
              <a:gd name="T8" fmla="*/ 1458681169 w 5748"/>
              <a:gd name="T9" fmla="*/ 1510618537 h 246"/>
              <a:gd name="T10" fmla="*/ 1458681169 w 5748"/>
              <a:gd name="T11" fmla="*/ 151061853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536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2 h 353"/>
                  <a:gd name="T4" fmla="*/ 24 w 186"/>
                  <a:gd name="T5" fmla="*/ 38 h 353"/>
                  <a:gd name="T6" fmla="*/ 18 w 186"/>
                  <a:gd name="T7" fmla="*/ 83 h 353"/>
                  <a:gd name="T8" fmla="*/ 42 w 186"/>
                  <a:gd name="T9" fmla="*/ 143 h 353"/>
                  <a:gd name="T10" fmla="*/ 48 w 186"/>
                  <a:gd name="T11" fmla="*/ 203 h 353"/>
                  <a:gd name="T12" fmla="*/ 0 w 186"/>
                  <a:gd name="T13" fmla="*/ 442 h 353"/>
                  <a:gd name="T14" fmla="*/ 54 w 186"/>
                  <a:gd name="T15" fmla="*/ 292 h 353"/>
                  <a:gd name="T16" fmla="*/ 84 w 186"/>
                  <a:gd name="T17" fmla="*/ 271 h 353"/>
                  <a:gd name="T18" fmla="*/ 126 w 186"/>
                  <a:gd name="T19" fmla="*/ 158 h 353"/>
                  <a:gd name="T20" fmla="*/ 144 w 186"/>
                  <a:gd name="T21" fmla="*/ 150 h 353"/>
                  <a:gd name="T22" fmla="*/ 144 w 186"/>
                  <a:gd name="T23" fmla="*/ 113 h 353"/>
                  <a:gd name="T24" fmla="*/ 186 w 186"/>
                  <a:gd name="T25" fmla="*/ 83 h 353"/>
                  <a:gd name="T26" fmla="*/ 162 w 186"/>
                  <a:gd name="T27" fmla="*/ 75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8 h 66"/>
                  <a:gd name="T8" fmla="*/ 6 w 155"/>
                  <a:gd name="T9" fmla="*/ 22 h 66"/>
                  <a:gd name="T10" fmla="*/ 0 w 155"/>
                  <a:gd name="T11" fmla="*/ 30 h 66"/>
                  <a:gd name="T12" fmla="*/ 78 w 155"/>
                  <a:gd name="T13" fmla="*/ 75 h 66"/>
                  <a:gd name="T14" fmla="*/ 96 w 155"/>
                  <a:gd name="T15" fmla="*/ 53 h 66"/>
                  <a:gd name="T16" fmla="*/ 155 w 155"/>
                  <a:gd name="T17" fmla="*/ 83 h 66"/>
                  <a:gd name="T18" fmla="*/ 126 w 155"/>
                  <a:gd name="T19" fmla="*/ 30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6 h 72"/>
                  <a:gd name="T2" fmla="*/ 0 w 42"/>
                  <a:gd name="T3" fmla="*/ 23 h 72"/>
                  <a:gd name="T4" fmla="*/ 12 w 42"/>
                  <a:gd name="T5" fmla="*/ 8 h 72"/>
                  <a:gd name="T6" fmla="*/ 0 w 42"/>
                  <a:gd name="T7" fmla="*/ 8 h 72"/>
                  <a:gd name="T8" fmla="*/ 12 w 42"/>
                  <a:gd name="T9" fmla="*/ 8 h 72"/>
                  <a:gd name="T10" fmla="*/ 24 w 42"/>
                  <a:gd name="T11" fmla="*/ 8 h 72"/>
                  <a:gd name="T12" fmla="*/ 36 w 42"/>
                  <a:gd name="T13" fmla="*/ 8 h 72"/>
                  <a:gd name="T14" fmla="*/ 42 w 42"/>
                  <a:gd name="T15" fmla="*/ 0 h 72"/>
                  <a:gd name="T16" fmla="*/ 30 w 42"/>
                  <a:gd name="T17" fmla="*/ 23 h 72"/>
                  <a:gd name="T18" fmla="*/ 42 w 42"/>
                  <a:gd name="T19" fmla="*/ 61 h 72"/>
                  <a:gd name="T20" fmla="*/ 12 w 42"/>
                  <a:gd name="T21" fmla="*/ 91 h 72"/>
                  <a:gd name="T22" fmla="*/ 6 w 42"/>
                  <a:gd name="T23" fmla="*/ 46 h 72"/>
                  <a:gd name="T24" fmla="*/ 6 w 42"/>
                  <a:gd name="T25" fmla="*/ 4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2 h 287"/>
                <a:gd name="T4" fmla="*/ 66 w 365"/>
                <a:gd name="T5" fmla="*/ 112 h 287"/>
                <a:gd name="T6" fmla="*/ 143 w 365"/>
                <a:gd name="T7" fmla="*/ 186 h 287"/>
                <a:gd name="T8" fmla="*/ 191 w 365"/>
                <a:gd name="T9" fmla="*/ 172 h 287"/>
                <a:gd name="T10" fmla="*/ 341 w 365"/>
                <a:gd name="T11" fmla="*/ 295 h 287"/>
                <a:gd name="T12" fmla="*/ 305 w 365"/>
                <a:gd name="T13" fmla="*/ 178 h 287"/>
                <a:gd name="T14" fmla="*/ 365 w 365"/>
                <a:gd name="T15" fmla="*/ 136 h 287"/>
                <a:gd name="T16" fmla="*/ 359 w 365"/>
                <a:gd name="T17" fmla="*/ 130 h 287"/>
                <a:gd name="T18" fmla="*/ 335 w 365"/>
                <a:gd name="T19" fmla="*/ 118 h 287"/>
                <a:gd name="T20" fmla="*/ 299 w 365"/>
                <a:gd name="T21" fmla="*/ 92 h 287"/>
                <a:gd name="T22" fmla="*/ 257 w 365"/>
                <a:gd name="T23" fmla="*/ 74 h 287"/>
                <a:gd name="T24" fmla="*/ 215 w 365"/>
                <a:gd name="T25" fmla="*/ 56 h 287"/>
                <a:gd name="T26" fmla="*/ 173 w 365"/>
                <a:gd name="T27" fmla="*/ 38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2 h 60"/>
                <a:gd name="T16" fmla="*/ 65 w 71"/>
                <a:gd name="T17" fmla="*/ 44 h 60"/>
                <a:gd name="T18" fmla="*/ 71 w 71"/>
                <a:gd name="T19" fmla="*/ 56 h 60"/>
                <a:gd name="T20" fmla="*/ 71 w 71"/>
                <a:gd name="T21" fmla="*/ 62 h 60"/>
                <a:gd name="T22" fmla="*/ 59 w 71"/>
                <a:gd name="T23" fmla="*/ 56 h 60"/>
                <a:gd name="T24" fmla="*/ 47 w 71"/>
                <a:gd name="T25" fmla="*/ 44 h 60"/>
                <a:gd name="T26" fmla="*/ 23 w 71"/>
                <a:gd name="T27" fmla="*/ 32 h 60"/>
                <a:gd name="T28" fmla="*/ 23 w 71"/>
                <a:gd name="T29" fmla="*/ 38 h 60"/>
                <a:gd name="T30" fmla="*/ 18 w 71"/>
                <a:gd name="T31" fmla="*/ 44 h 60"/>
                <a:gd name="T32" fmla="*/ 12 w 71"/>
                <a:gd name="T33" fmla="*/ 50 h 60"/>
                <a:gd name="T34" fmla="*/ 6 w 71"/>
                <a:gd name="T35" fmla="*/ 50 h 60"/>
                <a:gd name="T36" fmla="*/ 6 w 71"/>
                <a:gd name="T37" fmla="*/ 50 h 60"/>
                <a:gd name="T38" fmla="*/ 6 w 71"/>
                <a:gd name="T39" fmla="*/ 3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6 h 162"/>
                <a:gd name="T10" fmla="*/ 96 w 161"/>
                <a:gd name="T11" fmla="*/ 62 h 162"/>
                <a:gd name="T12" fmla="*/ 102 w 161"/>
                <a:gd name="T13" fmla="*/ 74 h 162"/>
                <a:gd name="T14" fmla="*/ 108 w 161"/>
                <a:gd name="T15" fmla="*/ 86 h 162"/>
                <a:gd name="T16" fmla="*/ 120 w 161"/>
                <a:gd name="T17" fmla="*/ 98 h 162"/>
                <a:gd name="T18" fmla="*/ 143 w 161"/>
                <a:gd name="T19" fmla="*/ 116 h 162"/>
                <a:gd name="T20" fmla="*/ 155 w 161"/>
                <a:gd name="T21" fmla="*/ 142 h 162"/>
                <a:gd name="T22" fmla="*/ 161 w 161"/>
                <a:gd name="T23" fmla="*/ 160 h 162"/>
                <a:gd name="T24" fmla="*/ 161 w 161"/>
                <a:gd name="T25" fmla="*/ 166 h 162"/>
                <a:gd name="T26" fmla="*/ 96 w 161"/>
                <a:gd name="T27" fmla="*/ 104 h 162"/>
                <a:gd name="T28" fmla="*/ 30 w 161"/>
                <a:gd name="T29" fmla="*/ 56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2 h 60"/>
                <a:gd name="T4" fmla="*/ 41 w 59"/>
                <a:gd name="T5" fmla="*/ 38 h 60"/>
                <a:gd name="T6" fmla="*/ 47 w 59"/>
                <a:gd name="T7" fmla="*/ 44 h 60"/>
                <a:gd name="T8" fmla="*/ 53 w 59"/>
                <a:gd name="T9" fmla="*/ 56 h 60"/>
                <a:gd name="T10" fmla="*/ 53 w 59"/>
                <a:gd name="T11" fmla="*/ 62 h 60"/>
                <a:gd name="T12" fmla="*/ 47 w 59"/>
                <a:gd name="T13" fmla="*/ 56 h 60"/>
                <a:gd name="T14" fmla="*/ 35 w 59"/>
                <a:gd name="T15" fmla="*/ 50 h 60"/>
                <a:gd name="T16" fmla="*/ 23 w 59"/>
                <a:gd name="T17" fmla="*/ 38 h 60"/>
                <a:gd name="T18" fmla="*/ 17 w 59"/>
                <a:gd name="T19" fmla="*/ 32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8 h 204"/>
                <a:gd name="T2" fmla="*/ 245 w 245"/>
                <a:gd name="T3" fmla="*/ 44 h 204"/>
                <a:gd name="T4" fmla="*/ 209 w 245"/>
                <a:gd name="T5" fmla="*/ 86 h 204"/>
                <a:gd name="T6" fmla="*/ 143 w 245"/>
                <a:gd name="T7" fmla="*/ 136 h 204"/>
                <a:gd name="T8" fmla="*/ 167 w 245"/>
                <a:gd name="T9" fmla="*/ 160 h 204"/>
                <a:gd name="T10" fmla="*/ 179 w 245"/>
                <a:gd name="T11" fmla="*/ 210 h 204"/>
                <a:gd name="T12" fmla="*/ 77 w 245"/>
                <a:gd name="T13" fmla="*/ 136 h 204"/>
                <a:gd name="T14" fmla="*/ 47 w 245"/>
                <a:gd name="T15" fmla="*/ 86 h 204"/>
                <a:gd name="T16" fmla="*/ 89 w 245"/>
                <a:gd name="T17" fmla="*/ 68 h 204"/>
                <a:gd name="T18" fmla="*/ 59 w 245"/>
                <a:gd name="T19" fmla="*/ 3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8 h 204"/>
                <a:gd name="T50" fmla="*/ 233 w 245"/>
                <a:gd name="T51" fmla="*/ 3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8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</a:p>
        </p:txBody>
      </p:sp>
      <p:sp>
        <p:nvSpPr>
          <p:cNvPr id="1538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1538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38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38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CA38677-F9AD-4967-88A2-51CDDCCE36A2}" type="slidenum">
              <a:rPr lang="en-CA"/>
              <a:pPr/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en-CA" i="1" smtClean="0"/>
              <a:t>Guns, Germs &amp; Steel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en-CA" smtClean="0"/>
              <a:t>A geographical look at history – inspired by Jared Diamond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92163"/>
          </a:xfrm>
        </p:spPr>
        <p:txBody>
          <a:bodyPr/>
          <a:lstStyle/>
          <a:p>
            <a:pPr eaLnBrk="1" hangingPunct="1"/>
            <a:r>
              <a:rPr lang="en-CA" smtClean="0"/>
              <a:t>Conquest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899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2800" smtClean="0"/>
              <a:t>In the 1400-1500s, Europeans set out with their new tools to conquer the world.</a:t>
            </a:r>
          </a:p>
          <a:p>
            <a:pPr eaLnBrk="1" hangingPunct="1">
              <a:lnSpc>
                <a:spcPct val="80000"/>
              </a:lnSpc>
            </a:pPr>
            <a:r>
              <a:rPr lang="en-CA" sz="2800" smtClean="0"/>
              <a:t>They sailed to Africa and America and used their </a:t>
            </a:r>
            <a:r>
              <a:rPr lang="en-CA" sz="2800" smtClean="0">
                <a:solidFill>
                  <a:schemeClr val="hlink"/>
                </a:solidFill>
              </a:rPr>
              <a:t>guns, germs, and steel</a:t>
            </a:r>
            <a:r>
              <a:rPr lang="en-CA" sz="2800" smtClean="0"/>
              <a:t> to take over:</a:t>
            </a:r>
          </a:p>
          <a:p>
            <a:pPr eaLnBrk="1" hangingPunct="1">
              <a:lnSpc>
                <a:spcPct val="80000"/>
              </a:lnSpc>
            </a:pPr>
            <a:r>
              <a:rPr lang="en-CA" sz="2800" smtClean="0"/>
              <a:t>Riding horses and armed with guns and germs (like small pox), they enslaved and killed many Africans and Americans and took over much of their land. </a:t>
            </a:r>
          </a:p>
          <a:p>
            <a:pPr eaLnBrk="1" hangingPunct="1">
              <a:lnSpc>
                <a:spcPct val="80000"/>
              </a:lnSpc>
            </a:pPr>
            <a:r>
              <a:rPr lang="en-CA" sz="2800" smtClean="0"/>
              <a:t>They said their conquest showed that white people were smarter, but Jared Diamond says it was because they had better </a:t>
            </a:r>
            <a:r>
              <a:rPr lang="ja-JP" altLang="en-CA" sz="2800" smtClean="0"/>
              <a:t>‘</a:t>
            </a:r>
            <a:r>
              <a:rPr lang="en-CA" altLang="ja-JP" sz="2800" smtClean="0"/>
              <a:t>geographic luck</a:t>
            </a:r>
            <a:r>
              <a:rPr lang="ja-JP" altLang="en-CA" sz="2800" smtClean="0"/>
              <a:t>’</a:t>
            </a:r>
            <a:r>
              <a:rPr lang="en-CA" altLang="ja-JP" sz="2800" smtClean="0"/>
              <a:t>.</a:t>
            </a:r>
          </a:p>
          <a:p>
            <a:pPr algn="ctr" eaLnBrk="1" hangingPunct="1">
              <a:lnSpc>
                <a:spcPct val="80000"/>
              </a:lnSpc>
            </a:pPr>
            <a:r>
              <a:rPr lang="en-CA" sz="3600" smtClean="0"/>
              <a:t>What do you think?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did people transition from nomadic tribes to settled communities?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Create a flow chart of key stages in this development from your Guns, Germs and Steel notes.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3356992"/>
          <a:ext cx="6096000" cy="2104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Key Vocabulary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2500" b="1" smtClean="0"/>
              <a:t>Geography</a:t>
            </a:r>
            <a:r>
              <a:rPr lang="en-CA" sz="2500" smtClean="0"/>
              <a:t> – the study of the earth</a:t>
            </a:r>
            <a:r>
              <a:rPr lang="ja-JP" altLang="en-CA" sz="2500" smtClean="0"/>
              <a:t>’</a:t>
            </a:r>
            <a:r>
              <a:rPr lang="en-CA" altLang="ja-JP" sz="2500" smtClean="0"/>
              <a:t>s land and people</a:t>
            </a:r>
          </a:p>
          <a:p>
            <a:pPr eaLnBrk="1" hangingPunct="1">
              <a:lnSpc>
                <a:spcPct val="90000"/>
              </a:lnSpc>
            </a:pPr>
            <a:r>
              <a:rPr lang="en-CA" sz="2500" b="1" smtClean="0"/>
              <a:t>Latitude</a:t>
            </a:r>
            <a:r>
              <a:rPr lang="en-CA" sz="2500" smtClean="0"/>
              <a:t> – lines that measure from North to South, often leading to changes in climate </a:t>
            </a:r>
            <a:r>
              <a:rPr lang="en-CA" sz="2000" smtClean="0"/>
              <a:t>(e.g. the Equator)</a:t>
            </a:r>
          </a:p>
          <a:p>
            <a:pPr eaLnBrk="1" hangingPunct="1">
              <a:lnSpc>
                <a:spcPct val="90000"/>
              </a:lnSpc>
            </a:pPr>
            <a:r>
              <a:rPr lang="en-CA" sz="2500" b="1" smtClean="0"/>
              <a:t>Longitude</a:t>
            </a:r>
            <a:r>
              <a:rPr lang="en-CA" sz="2500" smtClean="0"/>
              <a:t> – lines that measure from East to West, leading to changes in time zones </a:t>
            </a:r>
            <a:r>
              <a:rPr lang="en-CA" sz="2000" smtClean="0"/>
              <a:t>(e.g. the Prime Meridian)</a:t>
            </a:r>
            <a:endParaRPr lang="en-CA" sz="2000" b="1" smtClean="0"/>
          </a:p>
          <a:p>
            <a:pPr eaLnBrk="1" hangingPunct="1">
              <a:lnSpc>
                <a:spcPct val="90000"/>
              </a:lnSpc>
            </a:pPr>
            <a:r>
              <a:rPr lang="en-CA" sz="2500" b="1" smtClean="0"/>
              <a:t>Nomad</a:t>
            </a:r>
            <a:r>
              <a:rPr lang="en-CA" sz="2500" smtClean="0"/>
              <a:t> – people who wander from place to place, following their food; hunter-gatherers</a:t>
            </a:r>
          </a:p>
          <a:p>
            <a:pPr eaLnBrk="1" hangingPunct="1">
              <a:lnSpc>
                <a:spcPct val="90000"/>
              </a:lnSpc>
            </a:pPr>
            <a:r>
              <a:rPr lang="en-CA" sz="2500" b="1" smtClean="0"/>
              <a:t>Domesticate</a:t>
            </a:r>
            <a:r>
              <a:rPr lang="en-CA" sz="2500" smtClean="0"/>
              <a:t> – training plants and/or animals for human use</a:t>
            </a:r>
          </a:p>
          <a:p>
            <a:pPr eaLnBrk="1" hangingPunct="1">
              <a:lnSpc>
                <a:spcPct val="90000"/>
              </a:lnSpc>
            </a:pPr>
            <a:r>
              <a:rPr lang="en-CA" sz="2500" b="1" smtClean="0"/>
              <a:t>Sedentary</a:t>
            </a:r>
            <a:r>
              <a:rPr lang="en-CA" sz="2500" smtClean="0"/>
              <a:t> – settled; staying in one place</a:t>
            </a:r>
          </a:p>
          <a:p>
            <a:pPr eaLnBrk="1" hangingPunct="1">
              <a:lnSpc>
                <a:spcPct val="90000"/>
              </a:lnSpc>
            </a:pPr>
            <a:r>
              <a:rPr lang="en-CA" sz="2500" b="1" smtClean="0"/>
              <a:t>Specialization</a:t>
            </a:r>
            <a:r>
              <a:rPr lang="en-CA" sz="2500" smtClean="0"/>
              <a:t> – developing special skills or training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Key Question: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CA" sz="6000" smtClean="0">
                <a:cs typeface="+mn-cs"/>
              </a:rPr>
              <a:t>To what extent (how much) has history been shaped by geography?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en-CA" sz="4000" smtClean="0"/>
              <a:t>Jared Diamond</a:t>
            </a:r>
            <a:r>
              <a:rPr lang="ja-JP" altLang="en-CA" sz="4000" smtClean="0"/>
              <a:t>’</a:t>
            </a:r>
            <a:r>
              <a:rPr lang="en-CA" altLang="ja-JP" sz="4000" smtClean="0"/>
              <a:t>s book:</a:t>
            </a:r>
            <a:br>
              <a:rPr lang="en-CA" altLang="ja-JP" sz="4000" smtClean="0"/>
            </a:br>
            <a:r>
              <a:rPr lang="en-CA" altLang="ja-JP" sz="4000" smtClean="0"/>
              <a:t> </a:t>
            </a:r>
            <a:r>
              <a:rPr lang="en-CA" altLang="ja-JP" sz="4000" i="1" smtClean="0"/>
              <a:t>Guns, Germs &amp; Steel</a:t>
            </a:r>
            <a:endParaRPr lang="en-CA" sz="4000" i="1" smtClean="0"/>
          </a:p>
        </p:txBody>
      </p:sp>
      <p:pic>
        <p:nvPicPr>
          <p:cNvPr id="1946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15" r="717" b="1215"/>
          <a:stretch>
            <a:fillRect/>
          </a:stretch>
        </p:blipFill>
        <p:spPr>
          <a:xfrm>
            <a:off x="179388" y="1484313"/>
            <a:ext cx="5616575" cy="4678362"/>
          </a:xfrm>
        </p:spPr>
      </p:pic>
      <p:sp>
        <p:nvSpPr>
          <p:cNvPr id="194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940425" y="1628775"/>
            <a:ext cx="3024188" cy="4348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CA" sz="2000" smtClean="0">
                <a:cs typeface="+mn-cs"/>
              </a:rPr>
              <a:t>Diamond says that geography has led different civilizations to develop at different rates.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000" smtClean="0">
                <a:cs typeface="+mn-cs"/>
              </a:rPr>
              <a:t>The earliest people came from Eastern Africa and were </a:t>
            </a:r>
            <a:r>
              <a:rPr lang="en-CA" sz="2000" b="1" smtClean="0">
                <a:solidFill>
                  <a:schemeClr val="hlink"/>
                </a:solidFill>
                <a:cs typeface="+mn-cs"/>
              </a:rPr>
              <a:t>nomads</a:t>
            </a:r>
            <a:r>
              <a:rPr lang="en-CA" sz="2000" smtClean="0">
                <a:cs typeface="+mn-cs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000" smtClean="0">
                <a:cs typeface="+mn-cs"/>
              </a:rPr>
              <a:t>They spread across the world over time, stopping when and where they found food.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938"/>
          </a:xfrm>
        </p:spPr>
        <p:txBody>
          <a:bodyPr/>
          <a:lstStyle/>
          <a:p>
            <a:pPr eaLnBrk="1" hangingPunct="1"/>
            <a:r>
              <a:rPr lang="en-CA" smtClean="0"/>
              <a:t>Geographic Luck: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9704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2800" smtClean="0"/>
              <a:t>Diamond</a:t>
            </a:r>
            <a:r>
              <a:rPr lang="ja-JP" altLang="en-CA" sz="2800" smtClean="0"/>
              <a:t>’</a:t>
            </a:r>
            <a:r>
              <a:rPr lang="en-CA" altLang="ja-JP" sz="2800" smtClean="0"/>
              <a:t>s describes how </a:t>
            </a:r>
            <a:r>
              <a:rPr lang="ja-JP" altLang="en-CA" sz="2800" smtClean="0"/>
              <a:t>‘</a:t>
            </a:r>
            <a:r>
              <a:rPr lang="en-CA" altLang="ja-JP" sz="2800" smtClean="0"/>
              <a:t>geographic luck</a:t>
            </a:r>
            <a:r>
              <a:rPr lang="ja-JP" altLang="en-CA" sz="2800" smtClean="0"/>
              <a:t>’</a:t>
            </a:r>
            <a:r>
              <a:rPr lang="en-CA" altLang="ja-JP" sz="2800" smtClean="0"/>
              <a:t> allowed people to develop </a:t>
            </a:r>
            <a:r>
              <a:rPr lang="en-CA" altLang="ja-JP" sz="2800" b="1" smtClean="0">
                <a:solidFill>
                  <a:schemeClr val="hlink"/>
                </a:solidFill>
              </a:rPr>
              <a:t>civilizations:</a:t>
            </a:r>
            <a:endParaRPr lang="en-CA" altLang="ja-JP" sz="2800" smtClean="0"/>
          </a:p>
          <a:p>
            <a:pPr eaLnBrk="1" hangingPunct="1">
              <a:lnSpc>
                <a:spcPct val="80000"/>
              </a:lnSpc>
            </a:pPr>
            <a:r>
              <a:rPr lang="en-CA" sz="2800" smtClean="0"/>
              <a:t>First they needed to </a:t>
            </a:r>
            <a:r>
              <a:rPr lang="en-CA" sz="2800" b="1" smtClean="0">
                <a:solidFill>
                  <a:schemeClr val="hlink"/>
                </a:solidFill>
              </a:rPr>
              <a:t>domesticate</a:t>
            </a:r>
            <a:r>
              <a:rPr lang="en-CA" sz="2800" smtClean="0"/>
              <a:t> plants and animals.</a:t>
            </a:r>
          </a:p>
          <a:p>
            <a:pPr eaLnBrk="1" hangingPunct="1">
              <a:lnSpc>
                <a:spcPct val="80000"/>
              </a:lnSpc>
            </a:pPr>
            <a:r>
              <a:rPr lang="en-CA" sz="2800" smtClean="0"/>
              <a:t>This gave them a reliable source of food and allowed them to create </a:t>
            </a:r>
            <a:r>
              <a:rPr lang="en-CA" sz="2800" b="1" smtClean="0">
                <a:solidFill>
                  <a:schemeClr val="hlink"/>
                </a:solidFill>
              </a:rPr>
              <a:t>sedentary societies</a:t>
            </a:r>
            <a:r>
              <a:rPr lang="en-CA" sz="28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CA" sz="2800" smtClean="0"/>
              <a:t>When they were able to grow </a:t>
            </a:r>
            <a:r>
              <a:rPr lang="en-CA" sz="2800" smtClean="0">
                <a:solidFill>
                  <a:srgbClr val="AFAFFF"/>
                </a:solidFill>
              </a:rPr>
              <a:t>surplus (extra) food</a:t>
            </a:r>
            <a:r>
              <a:rPr lang="en-CA" sz="2800" smtClean="0"/>
              <a:t> this led to </a:t>
            </a:r>
            <a:r>
              <a:rPr lang="en-CA" sz="2800" b="1" smtClean="0">
                <a:solidFill>
                  <a:schemeClr val="hlink"/>
                </a:solidFill>
              </a:rPr>
              <a:t>specialization</a:t>
            </a:r>
            <a:r>
              <a:rPr lang="en-CA" sz="2800" smtClean="0"/>
              <a:t>, as some people developed crafts and trade rather than farming.</a:t>
            </a:r>
          </a:p>
          <a:p>
            <a:pPr eaLnBrk="1" hangingPunct="1">
              <a:lnSpc>
                <a:spcPct val="80000"/>
              </a:lnSpc>
            </a:pPr>
            <a:r>
              <a:rPr lang="en-CA" sz="2800" smtClean="0"/>
              <a:t>Specialization allowed them to develop increasingly complex </a:t>
            </a:r>
            <a:r>
              <a:rPr lang="en-CA" sz="2800" smtClean="0">
                <a:solidFill>
                  <a:srgbClr val="AFAFFF"/>
                </a:solidFill>
              </a:rPr>
              <a:t>technology</a:t>
            </a:r>
            <a:r>
              <a:rPr lang="en-CA" sz="2800" smtClean="0"/>
              <a:t>, including </a:t>
            </a:r>
            <a:r>
              <a:rPr lang="en-CA" sz="2800" smtClean="0">
                <a:solidFill>
                  <a:srgbClr val="AFAFFF"/>
                </a:solidFill>
              </a:rPr>
              <a:t>writing systems</a:t>
            </a:r>
            <a:r>
              <a:rPr lang="en-CA" sz="2800" smtClean="0"/>
              <a:t> and a form of </a:t>
            </a:r>
            <a:r>
              <a:rPr lang="en-CA" sz="2800" smtClean="0">
                <a:solidFill>
                  <a:srgbClr val="AFAFFF"/>
                </a:solidFill>
              </a:rPr>
              <a:t>government.</a:t>
            </a:r>
            <a:endParaRPr lang="en-CA" sz="2800" b="1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68375"/>
          </a:xfrm>
        </p:spPr>
        <p:txBody>
          <a:bodyPr/>
          <a:lstStyle/>
          <a:p>
            <a:pPr eaLnBrk="1" hangingPunct="1"/>
            <a:r>
              <a:rPr lang="en-CA" sz="4000" smtClean="0"/>
              <a:t>River Civilizations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8229600" cy="2574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CA" sz="2000" smtClean="0"/>
              <a:t>‘</a:t>
            </a:r>
            <a:r>
              <a:rPr lang="en-CA" altLang="ja-JP" sz="2000" smtClean="0"/>
              <a:t>Geographic luck</a:t>
            </a:r>
            <a:r>
              <a:rPr lang="ja-JP" altLang="en-CA" sz="2000" smtClean="0"/>
              <a:t>’</a:t>
            </a:r>
            <a:r>
              <a:rPr lang="en-CA" altLang="ja-JP" sz="2000" smtClean="0"/>
              <a:t> sometimes began with a river, which provided a steady source of food and water.</a:t>
            </a:r>
          </a:p>
          <a:p>
            <a:pPr eaLnBrk="1" hangingPunct="1">
              <a:lnSpc>
                <a:spcPct val="80000"/>
              </a:lnSpc>
            </a:pPr>
            <a:r>
              <a:rPr lang="en-CA" sz="2000" smtClean="0"/>
              <a:t>Many of the earliest civilizations developed around rivers: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800" smtClean="0"/>
              <a:t>Ancient Egypt depended on the Nile River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800" smtClean="0"/>
              <a:t>Ancient Mesopotamia was in an area called </a:t>
            </a:r>
            <a:r>
              <a:rPr lang="ja-JP" altLang="en-CA" sz="1800" smtClean="0"/>
              <a:t>‘</a:t>
            </a:r>
            <a:r>
              <a:rPr lang="en-CA" altLang="ja-JP" sz="1800" smtClean="0"/>
              <a:t>The Fertile Crescent</a:t>
            </a:r>
            <a:r>
              <a:rPr lang="ja-JP" altLang="en-CA" sz="1800" smtClean="0"/>
              <a:t>’</a:t>
            </a:r>
            <a:r>
              <a:rPr lang="en-CA" altLang="ja-JP" sz="1800" smtClean="0"/>
              <a:t> between the Tigris &amp; Euphrates Rivers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800" smtClean="0"/>
              <a:t>Ancient India developed between the Indus and Ganges Rivers.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800" smtClean="0"/>
              <a:t>Ancient China developed along the Yangzi and Huang He (Yellow) Rivers.</a:t>
            </a:r>
          </a:p>
        </p:txBody>
      </p:sp>
      <p:pic>
        <p:nvPicPr>
          <p:cNvPr id="2048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237"/>
          <a:stretch>
            <a:fillRect/>
          </a:stretch>
        </p:blipFill>
        <p:spPr>
          <a:xfrm>
            <a:off x="395288" y="3716338"/>
            <a:ext cx="8229600" cy="288131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836612"/>
          </a:xfrm>
        </p:spPr>
        <p:txBody>
          <a:bodyPr/>
          <a:lstStyle/>
          <a:p>
            <a:pPr eaLnBrk="1" hangingPunct="1"/>
            <a:r>
              <a:rPr lang="en-CA" smtClean="0"/>
              <a:t>Food: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43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2400" smtClean="0"/>
              <a:t>Plants and animals were the key to </a:t>
            </a:r>
            <a:r>
              <a:rPr lang="ja-JP" altLang="en-CA" sz="2400" smtClean="0"/>
              <a:t>‘</a:t>
            </a:r>
            <a:r>
              <a:rPr lang="en-CA" altLang="ja-JP" sz="2400" smtClean="0"/>
              <a:t>geographic luck</a:t>
            </a:r>
            <a:r>
              <a:rPr lang="ja-JP" altLang="en-CA" sz="2400" smtClean="0"/>
              <a:t>’</a:t>
            </a:r>
            <a:r>
              <a:rPr lang="en-CA" altLang="ja-JP" sz="24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CA" sz="2400" smtClean="0"/>
              <a:t>Some plants and animals could be domesticated easily, providing large numbers of people with a reliable source of food.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900" smtClean="0"/>
              <a:t>Plants in Europe, Asia &amp; North Africa included rice, wheat, and barley.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900" smtClean="0"/>
              <a:t>Animals included pigs, cows, sheep and horses.  These could be used for food and also to help people with work.  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900" smtClean="0"/>
              <a:t>This allowed Asians and Europeans to develop sedentary society early and eventually led to large civilizations.</a:t>
            </a:r>
          </a:p>
          <a:p>
            <a:pPr eaLnBrk="1" hangingPunct="1">
              <a:lnSpc>
                <a:spcPct val="80000"/>
              </a:lnSpc>
            </a:pPr>
            <a:r>
              <a:rPr lang="en-CA" sz="2400" smtClean="0"/>
              <a:t>Other plants and animals were not easily domesticated, so people remained nomads (following their food).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900" smtClean="0"/>
              <a:t>Most of the plants and animals in the Americas and Sub-Saharan Africa were wild, so they were not a reliable source of food or work.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900" smtClean="0"/>
              <a:t>As a result, people in Southern Africa and the Americas remained nomads for thousands of years.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52475"/>
          </a:xfrm>
        </p:spPr>
        <p:txBody>
          <a:bodyPr/>
          <a:lstStyle/>
          <a:p>
            <a:pPr eaLnBrk="1" hangingPunct="1"/>
            <a:r>
              <a:rPr lang="en-CA" sz="4000" smtClean="0"/>
              <a:t>Latitude and Longitude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981075"/>
            <a:ext cx="4316412" cy="5114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CA" sz="2000" smtClean="0">
                <a:cs typeface="+mn-cs"/>
              </a:rPr>
              <a:t>The shape of the continents was also important.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000" smtClean="0">
                <a:cs typeface="+mn-cs"/>
              </a:rPr>
              <a:t>Europe and Asia share similar latitudes, so the climate does not change much across the continents, and civilizations can easily spread with their plants, animals and technology.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000" smtClean="0">
                <a:cs typeface="+mn-cs"/>
              </a:rPr>
              <a:t>Africa and the Americas have similar longitude, but very different latitudes.  As the latitude changes, so does the climate, making it very difficult to share ideas about food and farming.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CA" sz="2000" smtClean="0">
                <a:cs typeface="+mn-cs"/>
              </a:rPr>
              <a:t>As a result, large civilizations helped to conquer and spread technologies across Europe and Asia, while Africa and America remained less developed.</a:t>
            </a:r>
          </a:p>
        </p:txBody>
      </p:sp>
      <p:pic>
        <p:nvPicPr>
          <p:cNvPr id="23561" name="Picture 9" descr="ggspic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 l="772" r="772"/>
          <a:stretch>
            <a:fillRect/>
          </a:stretch>
        </p:blipFill>
        <p:spPr>
          <a:xfrm>
            <a:off x="4500563" y="1844675"/>
            <a:ext cx="4430712" cy="2801938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CA" smtClean="0"/>
              <a:t>Population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9704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CA" sz="2800" smtClean="0">
                <a:cs typeface="+mn-cs"/>
              </a:rPr>
              <a:t>As large civilizations developed in Europe and Asia, populations grew.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800" smtClean="0">
                <a:cs typeface="+mn-cs"/>
              </a:rPr>
              <a:t>These populations often shared cities and food sources, and were exposed to more diseases.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800" smtClean="0">
                <a:cs typeface="+mn-cs"/>
              </a:rPr>
              <a:t>So people developed resistance to </a:t>
            </a:r>
            <a:r>
              <a:rPr lang="en-CA" sz="2800" smtClean="0">
                <a:solidFill>
                  <a:schemeClr val="hlink"/>
                </a:solidFill>
                <a:cs typeface="+mn-cs"/>
              </a:rPr>
              <a:t>germs</a:t>
            </a:r>
            <a:r>
              <a:rPr lang="en-CA" sz="2800" smtClean="0">
                <a:cs typeface="+mn-cs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800" smtClean="0">
                <a:cs typeface="+mn-cs"/>
              </a:rPr>
              <a:t>They also developed advanced technologies, like ships and navigation tools that allowed them to sail across oceans exploring the world.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2800" smtClean="0">
                <a:cs typeface="+mn-cs"/>
              </a:rPr>
              <a:t>Finally, they fought with one-another, so they developed deadly weapons, including </a:t>
            </a:r>
            <a:r>
              <a:rPr lang="en-CA" sz="2800" smtClean="0">
                <a:solidFill>
                  <a:schemeClr val="hlink"/>
                </a:solidFill>
                <a:cs typeface="+mn-cs"/>
              </a:rPr>
              <a:t>guns</a:t>
            </a:r>
            <a:r>
              <a:rPr lang="en-CA" sz="2800" smtClean="0">
                <a:cs typeface="+mn-cs"/>
              </a:rPr>
              <a:t> and </a:t>
            </a:r>
            <a:r>
              <a:rPr lang="en-CA" sz="2800" smtClean="0">
                <a:solidFill>
                  <a:schemeClr val="hlink"/>
                </a:solidFill>
                <a:cs typeface="+mn-cs"/>
              </a:rPr>
              <a:t>steel </a:t>
            </a:r>
            <a:r>
              <a:rPr lang="en-CA" sz="2800" smtClean="0">
                <a:cs typeface="+mn-cs"/>
              </a:rPr>
              <a:t>swords.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277</TotalTime>
  <Words>807</Words>
  <Application>Microsoft Macintosh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ＭＳ Ｐゴシック</vt:lpstr>
      <vt:lpstr>Calibri</vt:lpstr>
      <vt:lpstr>Mountain Top</vt:lpstr>
      <vt:lpstr>Guns, Germs &amp; Steel</vt:lpstr>
      <vt:lpstr>Key Vocabulary</vt:lpstr>
      <vt:lpstr>Key Question:</vt:lpstr>
      <vt:lpstr>Jared Diamond’s book:  Guns, Germs &amp; Steel</vt:lpstr>
      <vt:lpstr>Geographic Luck:</vt:lpstr>
      <vt:lpstr>River Civilizations</vt:lpstr>
      <vt:lpstr>Food:</vt:lpstr>
      <vt:lpstr>Latitude and Longitude</vt:lpstr>
      <vt:lpstr>Population</vt:lpstr>
      <vt:lpstr>Conquest</vt:lpstr>
      <vt:lpstr>How did people transition from nomadic tribes to settled communities?</vt:lpstr>
    </vt:vector>
  </TitlesOfParts>
  <Company>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Guns, Germs &amp; Steel</dc:title>
  <dc:creator>gh</dc:creator>
  <cp:lastModifiedBy>pquinlan</cp:lastModifiedBy>
  <cp:revision>6</cp:revision>
  <dcterms:created xsi:type="dcterms:W3CDTF">2009-07-20T20:07:47Z</dcterms:created>
  <dcterms:modified xsi:type="dcterms:W3CDTF">2016-03-20T15:14:51Z</dcterms:modified>
</cp:coreProperties>
</file>