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411" r:id="rId29"/>
    <p:sldId id="373" r:id="rId30"/>
    <p:sldId id="375" r:id="rId31"/>
    <p:sldId id="377" r:id="rId32"/>
    <p:sldId id="414" r:id="rId33"/>
    <p:sldId id="378" r:id="rId34"/>
    <p:sldId id="379" r:id="rId35"/>
    <p:sldId id="381" r:id="rId36"/>
    <p:sldId id="382" r:id="rId37"/>
    <p:sldId id="409" r:id="rId38"/>
    <p:sldId id="410" r:id="rId39"/>
    <p:sldId id="383" r:id="rId40"/>
    <p:sldId id="386" r:id="rId41"/>
    <p:sldId id="408" r:id="rId42"/>
    <p:sldId id="412" r:id="rId43"/>
    <p:sldId id="344" r:id="rId44"/>
    <p:sldId id="345" r:id="rId45"/>
    <p:sldId id="346" r:id="rId46"/>
  </p:sldIdLst>
  <p:sldSz cx="9144000" cy="6858000" type="screen4x3"/>
  <p:notesSz cx="6858000" cy="9144000"/>
  <p:defaultTextStyle>
    <a:defPPr>
      <a:defRPr lang="en-US"/>
    </a:defPPr>
    <a:lvl1pPr algn="l" rtl="0" fontAlgn="base">
      <a:spcBef>
        <a:spcPct val="0"/>
      </a:spcBef>
      <a:spcAft>
        <a:spcPct val="0"/>
      </a:spcAft>
      <a:defRPr kern="1200">
        <a:solidFill>
          <a:srgbClr val="CD7C11"/>
        </a:solidFill>
        <a:latin typeface="Arial" charset="0"/>
        <a:ea typeface="+mn-ea"/>
        <a:cs typeface="+mn-cs"/>
      </a:defRPr>
    </a:lvl1pPr>
    <a:lvl2pPr marL="457200" algn="l" rtl="0" fontAlgn="base">
      <a:spcBef>
        <a:spcPct val="0"/>
      </a:spcBef>
      <a:spcAft>
        <a:spcPct val="0"/>
      </a:spcAft>
      <a:defRPr kern="1200">
        <a:solidFill>
          <a:srgbClr val="CD7C11"/>
        </a:solidFill>
        <a:latin typeface="Arial" charset="0"/>
        <a:ea typeface="+mn-ea"/>
        <a:cs typeface="+mn-cs"/>
      </a:defRPr>
    </a:lvl2pPr>
    <a:lvl3pPr marL="914400" algn="l" rtl="0" fontAlgn="base">
      <a:spcBef>
        <a:spcPct val="0"/>
      </a:spcBef>
      <a:spcAft>
        <a:spcPct val="0"/>
      </a:spcAft>
      <a:defRPr kern="1200">
        <a:solidFill>
          <a:srgbClr val="CD7C11"/>
        </a:solidFill>
        <a:latin typeface="Arial" charset="0"/>
        <a:ea typeface="+mn-ea"/>
        <a:cs typeface="+mn-cs"/>
      </a:defRPr>
    </a:lvl3pPr>
    <a:lvl4pPr marL="1371600" algn="l" rtl="0" fontAlgn="base">
      <a:spcBef>
        <a:spcPct val="0"/>
      </a:spcBef>
      <a:spcAft>
        <a:spcPct val="0"/>
      </a:spcAft>
      <a:defRPr kern="1200">
        <a:solidFill>
          <a:srgbClr val="CD7C11"/>
        </a:solidFill>
        <a:latin typeface="Arial" charset="0"/>
        <a:ea typeface="+mn-ea"/>
        <a:cs typeface="+mn-cs"/>
      </a:defRPr>
    </a:lvl4pPr>
    <a:lvl5pPr marL="1828800" algn="l" rtl="0" fontAlgn="base">
      <a:spcBef>
        <a:spcPct val="0"/>
      </a:spcBef>
      <a:spcAft>
        <a:spcPct val="0"/>
      </a:spcAft>
      <a:defRPr kern="1200">
        <a:solidFill>
          <a:srgbClr val="CD7C11"/>
        </a:solidFill>
        <a:latin typeface="Arial" charset="0"/>
        <a:ea typeface="+mn-ea"/>
        <a:cs typeface="+mn-cs"/>
      </a:defRPr>
    </a:lvl5pPr>
    <a:lvl6pPr marL="2286000" algn="l" defTabSz="914400" rtl="0" eaLnBrk="1" latinLnBrk="0" hangingPunct="1">
      <a:defRPr kern="1200">
        <a:solidFill>
          <a:srgbClr val="CD7C11"/>
        </a:solidFill>
        <a:latin typeface="Arial" charset="0"/>
        <a:ea typeface="+mn-ea"/>
        <a:cs typeface="+mn-cs"/>
      </a:defRPr>
    </a:lvl6pPr>
    <a:lvl7pPr marL="2743200" algn="l" defTabSz="914400" rtl="0" eaLnBrk="1" latinLnBrk="0" hangingPunct="1">
      <a:defRPr kern="1200">
        <a:solidFill>
          <a:srgbClr val="CD7C11"/>
        </a:solidFill>
        <a:latin typeface="Arial" charset="0"/>
        <a:ea typeface="+mn-ea"/>
        <a:cs typeface="+mn-cs"/>
      </a:defRPr>
    </a:lvl7pPr>
    <a:lvl8pPr marL="3200400" algn="l" defTabSz="914400" rtl="0" eaLnBrk="1" latinLnBrk="0" hangingPunct="1">
      <a:defRPr kern="1200">
        <a:solidFill>
          <a:srgbClr val="CD7C11"/>
        </a:solidFill>
        <a:latin typeface="Arial" charset="0"/>
        <a:ea typeface="+mn-ea"/>
        <a:cs typeface="+mn-cs"/>
      </a:defRPr>
    </a:lvl8pPr>
    <a:lvl9pPr marL="3657600" algn="l" defTabSz="914400" rtl="0" eaLnBrk="1" latinLnBrk="0" hangingPunct="1">
      <a:defRPr kern="1200">
        <a:solidFill>
          <a:srgbClr val="CD7C1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6636"/>
    <a:srgbClr val="FF0000"/>
    <a:srgbClr val="CD9933"/>
    <a:srgbClr val="0A56A4"/>
    <a:srgbClr val="A5BE2E"/>
    <a:srgbClr val="FF9900"/>
    <a:srgbClr val="33CC33"/>
    <a:srgbClr val="995C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7859" autoAdjust="0"/>
    <p:restoredTop sz="94660"/>
  </p:normalViewPr>
  <p:slideViewPr>
    <p:cSldViewPr>
      <p:cViewPr varScale="1">
        <p:scale>
          <a:sx n="68" d="100"/>
          <a:sy n="68" d="100"/>
        </p:scale>
        <p:origin x="-1524" y="-90"/>
      </p:cViewPr>
      <p:guideLst>
        <p:guide orient="horz" pos="528"/>
        <p:guide orient="horz" pos="336"/>
        <p:guide orient="horz" pos="3600"/>
        <p:guide orient="horz" pos="672"/>
        <p:guide orient="horz" pos="1392"/>
        <p:guide orient="horz" pos="2544"/>
        <p:guide pos="5472"/>
        <p:guide pos="288"/>
        <p:guide pos="2880"/>
        <p:guide pos="1584"/>
        <p:guide pos="4128"/>
        <p:guide pos="2592"/>
        <p:guide pos="3168"/>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0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3075"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3076" name="Rectangle 1028"/>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3079"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C5BA5B21-677A-432A-A97D-39B0AA27579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80E2F37-FCCD-4243-BA99-E35F83A58675}" type="slidenum">
              <a:rPr lang="en-US"/>
              <a:pPr/>
              <a:t>1</a:t>
            </a:fld>
            <a:endParaRPr lang="en-US"/>
          </a:p>
        </p:txBody>
      </p:sp>
      <p:sp>
        <p:nvSpPr>
          <p:cNvPr id="311298" name="Rectangle 2"/>
          <p:cNvSpPr>
            <a:spLocks noRo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D92D7B7-2B45-4B99-92D6-6A877460BB90}" type="slidenum">
              <a:rPr lang="en-US"/>
              <a:pPr/>
              <a:t>14</a:t>
            </a:fld>
            <a:endParaRPr lang="en-US"/>
          </a:p>
        </p:txBody>
      </p:sp>
      <p:sp>
        <p:nvSpPr>
          <p:cNvPr id="284674" name="Rectangle 2"/>
          <p:cNvSpPr>
            <a:spLocks noRo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386DB3-5F8B-439F-A8EB-DDF1AAB32C18}" type="slidenum">
              <a:rPr lang="en-US"/>
              <a:pPr/>
              <a:t>15</a:t>
            </a:fld>
            <a:endParaRPr lang="en-US"/>
          </a:p>
        </p:txBody>
      </p:sp>
      <p:sp>
        <p:nvSpPr>
          <p:cNvPr id="285698" name="Rectangle 2"/>
          <p:cNvSpPr>
            <a:spLocks noRo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73D7A22-6C89-4FC0-A31B-CA182587BF93}" type="slidenum">
              <a:rPr lang="en-US"/>
              <a:pPr/>
              <a:t>16</a:t>
            </a:fld>
            <a:endParaRPr lang="en-US"/>
          </a:p>
        </p:txBody>
      </p:sp>
      <p:sp>
        <p:nvSpPr>
          <p:cNvPr id="286722" name="Rectangle 2"/>
          <p:cNvSpPr>
            <a:spLocks noRo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1E933E8-473D-4595-B214-4E4FD3DB71F8}" type="slidenum">
              <a:rPr lang="en-US"/>
              <a:pPr/>
              <a:t>17</a:t>
            </a:fld>
            <a:endParaRPr lang="en-US"/>
          </a:p>
        </p:txBody>
      </p:sp>
      <p:sp>
        <p:nvSpPr>
          <p:cNvPr id="287746" name="Rectangle 2"/>
          <p:cNvSpPr>
            <a:spLocks noRo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BF0BFA3-7E12-4957-B973-C25A98C613F3}" type="slidenum">
              <a:rPr lang="en-US"/>
              <a:pPr/>
              <a:t>18</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EE9BE06-0BA2-4D64-83F8-6B513FCEF383}" type="slidenum">
              <a:rPr lang="en-US"/>
              <a:pPr/>
              <a:t>19</a:t>
            </a:fld>
            <a:endParaRPr lang="en-US"/>
          </a:p>
        </p:txBody>
      </p:sp>
      <p:sp>
        <p:nvSpPr>
          <p:cNvPr id="289794" name="Rectangle 2"/>
          <p:cNvSpPr>
            <a:spLocks noRo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3F07D7A-BF4D-48B0-9284-F63C9524C048}" type="slidenum">
              <a:rPr lang="en-US"/>
              <a:pPr/>
              <a:t>20</a:t>
            </a:fld>
            <a:endParaRPr lang="en-US"/>
          </a:p>
        </p:txBody>
      </p:sp>
      <p:sp>
        <p:nvSpPr>
          <p:cNvPr id="290818" name="Rectangle 2"/>
          <p:cNvSpPr>
            <a:spLocks noRo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2DFF56C-5DB5-4244-ADD0-E91207C76E18}" type="slidenum">
              <a:rPr lang="en-US"/>
              <a:pPr/>
              <a:t>21</a:t>
            </a:fld>
            <a:endParaRPr 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92AD4F1-88EB-4524-A6E7-17872668A983}" type="slidenum">
              <a:rPr lang="en-US"/>
              <a:pPr/>
              <a:t>22</a:t>
            </a:fld>
            <a:endParaRPr lang="en-US"/>
          </a:p>
        </p:txBody>
      </p:sp>
      <p:sp>
        <p:nvSpPr>
          <p:cNvPr id="291842" name="Rectangle 2"/>
          <p:cNvSpPr>
            <a:spLocks noRo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978583-4201-4BBC-916A-3C26D57CD7BC}" type="slidenum">
              <a:rPr lang="en-US"/>
              <a:pPr/>
              <a:t>23</a:t>
            </a:fld>
            <a:endParaRPr lang="en-US"/>
          </a:p>
        </p:txBody>
      </p:sp>
      <p:sp>
        <p:nvSpPr>
          <p:cNvPr id="292866" name="Rectangle 2"/>
          <p:cNvSpPr>
            <a:spLocks noRo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07FC481-8F30-45D2-8DE3-8321D5580439}" type="slidenum">
              <a:rPr lang="en-US"/>
              <a:pPr/>
              <a:t>6</a:t>
            </a:fld>
            <a:endParaRPr lang="en-US"/>
          </a:p>
        </p:txBody>
      </p:sp>
      <p:sp>
        <p:nvSpPr>
          <p:cNvPr id="276482" name="Rectangle 2"/>
          <p:cNvSpPr>
            <a:spLocks noRo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1E615F-846A-4424-90BD-A189FECC5DA2}" type="slidenum">
              <a:rPr lang="en-US"/>
              <a:pPr/>
              <a:t>24</a:t>
            </a:fld>
            <a:endParaRPr lang="en-US"/>
          </a:p>
        </p:txBody>
      </p:sp>
      <p:sp>
        <p:nvSpPr>
          <p:cNvPr id="293890" name="Rectangle 2"/>
          <p:cNvSpPr>
            <a:spLocks noRo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08BD7594-8887-456E-9B55-F74266E2B78F}" type="slidenum">
              <a:rPr lang="en-US"/>
              <a:pPr/>
              <a:t>25</a:t>
            </a:fld>
            <a:endParaRPr lang="en-US"/>
          </a:p>
        </p:txBody>
      </p:sp>
      <p:sp>
        <p:nvSpPr>
          <p:cNvPr id="294914" name="Rectangle 2"/>
          <p:cNvSpPr>
            <a:spLocks noRo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DAED41-6E8D-4D2D-BD21-F2FE95BE2679}" type="slidenum">
              <a:rPr lang="en-US"/>
              <a:pPr/>
              <a:t>26</a:t>
            </a:fld>
            <a:endParaRPr lang="en-US"/>
          </a:p>
        </p:txBody>
      </p:sp>
      <p:sp>
        <p:nvSpPr>
          <p:cNvPr id="295938" name="Rectangle 2"/>
          <p:cNvSpPr>
            <a:spLocks noRo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406886F-DD6E-4999-B316-F3CA664B54FD}" type="slidenum">
              <a:rPr lang="en-US"/>
              <a:pPr/>
              <a:t>27</a:t>
            </a:fld>
            <a:endParaRPr lang="en-US"/>
          </a:p>
        </p:txBody>
      </p:sp>
      <p:sp>
        <p:nvSpPr>
          <p:cNvPr id="296962" name="Rectangle 2"/>
          <p:cNvSpPr>
            <a:spLocks noRo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E6DC2C5-8881-4B24-809B-6DAB02FB4D9C}" type="slidenum">
              <a:rPr lang="en-US"/>
              <a:pPr/>
              <a:t>28</a:t>
            </a:fld>
            <a:endParaRPr lang="en-US"/>
          </a:p>
        </p:txBody>
      </p:sp>
      <p:sp>
        <p:nvSpPr>
          <p:cNvPr id="297986" name="Rectangle 2"/>
          <p:cNvSpPr>
            <a:spLocks noRo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28AC9F84-551C-4405-A65A-0A2ACF8C733E}" type="slidenum">
              <a:rPr lang="en-US"/>
              <a:pPr/>
              <a:t>29</a:t>
            </a:fld>
            <a:endParaRPr lang="en-US"/>
          </a:p>
        </p:txBody>
      </p:sp>
      <p:sp>
        <p:nvSpPr>
          <p:cNvPr id="301058" name="Rectangle 2"/>
          <p:cNvSpPr>
            <a:spLocks noRo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5EA6BFB-FC0A-4265-A14D-631DA7A13ACA}" type="slidenum">
              <a:rPr lang="en-US"/>
              <a:pPr/>
              <a:t>30</a:t>
            </a:fld>
            <a:endParaRPr lang="en-US"/>
          </a:p>
        </p:txBody>
      </p:sp>
      <p:sp>
        <p:nvSpPr>
          <p:cNvPr id="239618" name="Rectangle 2"/>
          <p:cNvSpPr>
            <a:spLocks noRo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16252A8-D71C-4AF6-AE58-8E2C2796D02E}" type="slidenum">
              <a:rPr lang="en-US"/>
              <a:pPr/>
              <a:t>31</a:t>
            </a:fld>
            <a:endParaRPr lang="en-US"/>
          </a:p>
        </p:txBody>
      </p:sp>
      <p:sp>
        <p:nvSpPr>
          <p:cNvPr id="302082" name="Rectangle 2"/>
          <p:cNvSpPr>
            <a:spLocks noRot="1" noChangeArrowheads="1" noTextEdit="1"/>
          </p:cNvSpPr>
          <p:nvPr>
            <p:ph type="sldImg"/>
          </p:nvPr>
        </p:nvSpPr>
        <p:spPr>
          <a:ln/>
        </p:spPr>
      </p:sp>
      <p:sp>
        <p:nvSpPr>
          <p:cNvPr id="302083" name="Rectangle 3"/>
          <p:cNvSpPr>
            <a:spLocks noGrp="1" noChangeArrowheads="1"/>
          </p:cNvSpPr>
          <p:nvPr>
            <p:ph type="body" idx="1"/>
          </p:nvPr>
        </p:nvSpPr>
        <p:spPr/>
        <p:txBody>
          <a:bodyPr/>
          <a:lstStyle/>
          <a:p>
            <a:r>
              <a:rPr lang="en-US"/>
              <a:t>Map: NASA, Earth Observatory, The Blue Marble</a:t>
            </a:r>
          </a:p>
          <a:p>
            <a:r>
              <a:rPr lang="en-US"/>
              <a:t>http://earthobservatory.nasa.gov/Newsroom/BlueMarble/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38A5B9D-E7F8-4059-9919-30196465B36D}" type="slidenum">
              <a:rPr lang="en-US"/>
              <a:pPr/>
              <a:t>32</a:t>
            </a:fld>
            <a:endParaRPr lang="en-US"/>
          </a:p>
        </p:txBody>
      </p:sp>
      <p:sp>
        <p:nvSpPr>
          <p:cNvPr id="309250" name="Rectangle 2"/>
          <p:cNvSpPr>
            <a:spLocks noRo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EA493E3-3136-4EC3-846D-778E831F211A}" type="slidenum">
              <a:rPr lang="en-US"/>
              <a:pPr/>
              <a:t>33</a:t>
            </a:fld>
            <a:endParaRPr lang="en-US"/>
          </a:p>
        </p:txBody>
      </p:sp>
      <p:sp>
        <p:nvSpPr>
          <p:cNvPr id="303106" name="Rectangle 2"/>
          <p:cNvSpPr>
            <a:spLocks noRo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4C75E89-49AA-49CA-A236-385E530F1423}" type="slidenum">
              <a:rPr lang="en-US"/>
              <a:pPr/>
              <a:t>7</a:t>
            </a:fld>
            <a:endParaRPr lang="en-US"/>
          </a:p>
        </p:txBody>
      </p:sp>
      <p:sp>
        <p:nvSpPr>
          <p:cNvPr id="277506" name="Rectangle 2"/>
          <p:cNvSpPr>
            <a:spLocks noRo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970D731-A141-4A3D-AB72-6CC2A6BDC400}" type="slidenum">
              <a:rPr lang="en-US"/>
              <a:pPr/>
              <a:t>34</a:t>
            </a:fld>
            <a:endParaRPr lang="en-US"/>
          </a:p>
        </p:txBody>
      </p:sp>
      <p:sp>
        <p:nvSpPr>
          <p:cNvPr id="304130" name="Rectangle 2"/>
          <p:cNvSpPr>
            <a:spLocks noRot="1" noChangeArrowheads="1" noTextEdit="1"/>
          </p:cNvSpPr>
          <p:nvPr>
            <p:ph type="sldImg"/>
          </p:nvPr>
        </p:nvSpPr>
        <p:spPr>
          <a:ln/>
        </p:spPr>
      </p:sp>
      <p:sp>
        <p:nvSpPr>
          <p:cNvPr id="304132" name="Rectangle 4"/>
          <p:cNvSpPr>
            <a:spLocks noChangeArrowheads="1"/>
          </p:cNvSpPr>
          <p:nvPr>
            <p:ph type="body" idx="1"/>
          </p:nvPr>
        </p:nvSpPr>
        <p:spPr>
          <a:noFill/>
          <a:ln/>
        </p:spPr>
        <p:txBody>
          <a:bodyPr/>
          <a:lstStyle/>
          <a:p>
            <a:pPr>
              <a:spcBef>
                <a:spcPct val="0"/>
              </a:spcBef>
            </a:pPr>
            <a:r>
              <a:rPr lang="en-US" sz="1600"/>
              <a:t>http://www.kiku.com/electric_samurai/virtual_mongol/index.html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C21C5B5-72BD-460C-986E-61437227303A}" type="slidenum">
              <a:rPr lang="en-US"/>
              <a:pPr/>
              <a:t>35</a:t>
            </a:fld>
            <a:endParaRPr lang="en-US"/>
          </a:p>
        </p:txBody>
      </p:sp>
      <p:sp>
        <p:nvSpPr>
          <p:cNvPr id="305154" name="Rectangle 2"/>
          <p:cNvSpPr>
            <a:spLocks noRo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654EB3-C2E5-41A8-A996-B23663B6D5FF}" type="slidenum">
              <a:rPr lang="en-US"/>
              <a:pPr/>
              <a:t>36</a:t>
            </a:fld>
            <a:endParaRPr lang="en-US"/>
          </a:p>
        </p:txBody>
      </p:sp>
      <p:sp>
        <p:nvSpPr>
          <p:cNvPr id="306178" name="Rectangle 2"/>
          <p:cNvSpPr>
            <a:spLocks noRot="1" noChangeArrowheads="1" noTextEdit="1"/>
          </p:cNvSpPr>
          <p:nvPr>
            <p:ph type="sldImg"/>
          </p:nvPr>
        </p:nvSpPr>
        <p:spPr>
          <a:ln/>
        </p:spPr>
      </p:sp>
      <p:sp>
        <p:nvSpPr>
          <p:cNvPr id="306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CD98729-6B4B-4C38-B696-5B81D30FD651}" type="slidenum">
              <a:rPr lang="en-US"/>
              <a:pPr/>
              <a:t>37</a:t>
            </a:fld>
            <a:endParaRPr lang="en-US"/>
          </a:p>
        </p:txBody>
      </p:sp>
      <p:sp>
        <p:nvSpPr>
          <p:cNvPr id="299010" name="Rectangle 2"/>
          <p:cNvSpPr>
            <a:spLocks noRo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9A5F175-1F88-4C21-93E8-49EB3FA475A4}" type="slidenum">
              <a:rPr lang="en-US"/>
              <a:pPr/>
              <a:t>38</a:t>
            </a:fld>
            <a:endParaRPr lang="en-US"/>
          </a:p>
        </p:txBody>
      </p:sp>
      <p:sp>
        <p:nvSpPr>
          <p:cNvPr id="300034" name="Rectangle 2"/>
          <p:cNvSpPr>
            <a:spLocks noRot="1" noChangeArrowheads="1" noTextEdit="1"/>
          </p:cNvSpPr>
          <p:nvPr>
            <p:ph type="sldImg"/>
          </p:nvPr>
        </p:nvSpPr>
        <p:spPr>
          <a:ln/>
        </p:spPr>
      </p:sp>
      <p:sp>
        <p:nvSpPr>
          <p:cNvPr id="30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1970B3E-E314-490E-9C26-95B3B7B54386}" type="slidenum">
              <a:rPr lang="en-US"/>
              <a:pPr/>
              <a:t>42</a:t>
            </a:fld>
            <a:endParaRPr lang="en-US"/>
          </a:p>
        </p:txBody>
      </p:sp>
      <p:sp>
        <p:nvSpPr>
          <p:cNvPr id="310274" name="Rectangle 2"/>
          <p:cNvSpPr>
            <a:spLocks noRot="1" noChangeArrowheads="1" noTextEdit="1"/>
          </p:cNvSpPr>
          <p:nvPr>
            <p:ph type="sldImg"/>
          </p:nvPr>
        </p:nvSpPr>
        <p:spPr>
          <a:ln/>
        </p:spPr>
      </p:sp>
      <p:sp>
        <p:nvSpPr>
          <p:cNvPr id="310275" name="Rectangle 3"/>
          <p:cNvSpPr>
            <a:spLocks noGrp="1" noChangeArrowheads="1"/>
          </p:cNvSpPr>
          <p:nvPr>
            <p:ph type="body" idx="1"/>
          </p:nvPr>
        </p:nvSpPr>
        <p:spPr/>
        <p:txBody>
          <a:bodyPr/>
          <a:lstStyle/>
          <a:p>
            <a:r>
              <a:rPr lang="en-US"/>
              <a:t>Russian Orthodox Icon, Kremlim, Moscow: Photo by Ross Dunn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B8BF1E9-D71E-42FB-ADCB-BE06C917CE94}" type="slidenum">
              <a:rPr lang="en-US"/>
              <a:pPr/>
              <a:t>8</a:t>
            </a:fld>
            <a:endParaRPr lang="en-US"/>
          </a:p>
        </p:txBody>
      </p:sp>
      <p:sp>
        <p:nvSpPr>
          <p:cNvPr id="278530" name="Rectangle 2"/>
          <p:cNvSpPr>
            <a:spLocks noRo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88343CE-1B82-4349-AFC8-777D1F7844EF}" type="slidenum">
              <a:rPr lang="en-US"/>
              <a:pPr/>
              <a:t>9</a:t>
            </a:fld>
            <a:endParaRPr lang="en-US"/>
          </a:p>
        </p:txBody>
      </p:sp>
      <p:sp>
        <p:nvSpPr>
          <p:cNvPr id="279554" name="Rectangle 2"/>
          <p:cNvSpPr>
            <a:spLocks noRo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97B0B3C-A4EE-4968-8FB8-BD429E615983}" type="slidenum">
              <a:rPr lang="en-US"/>
              <a:pPr/>
              <a:t>10</a:t>
            </a:fld>
            <a:endParaRPr lang="en-US"/>
          </a:p>
        </p:txBody>
      </p:sp>
      <p:sp>
        <p:nvSpPr>
          <p:cNvPr id="280578" name="Rectangle 2"/>
          <p:cNvSpPr>
            <a:spLocks noRo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A337AD79-4261-402F-AC2D-E437E6BA2442}" type="slidenum">
              <a:rPr lang="en-US"/>
              <a:pPr/>
              <a:t>11</a:t>
            </a:fld>
            <a:endParaRPr lang="en-US"/>
          </a:p>
        </p:txBody>
      </p:sp>
      <p:sp>
        <p:nvSpPr>
          <p:cNvPr id="281602" name="Rectangle 2"/>
          <p:cNvSpPr>
            <a:spLocks noRo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A2519CE-B873-4CF8-80C4-E2F511FC1DB4}" type="slidenum">
              <a:rPr lang="en-US"/>
              <a:pPr/>
              <a:t>12</a:t>
            </a:fld>
            <a:endParaRPr lang="en-US"/>
          </a:p>
        </p:txBody>
      </p:sp>
      <p:sp>
        <p:nvSpPr>
          <p:cNvPr id="282626" name="Rectangle 2"/>
          <p:cNvSpPr>
            <a:spLocks noRo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4EE9EE9-44F4-4ACB-84C6-6729CB2E890B}" type="slidenum">
              <a:rPr lang="en-US"/>
              <a:pPr/>
              <a:t>13</a:t>
            </a:fld>
            <a:endParaRPr lang="en-US"/>
          </a:p>
        </p:txBody>
      </p:sp>
      <p:sp>
        <p:nvSpPr>
          <p:cNvPr id="283650" name="Rectangle 2"/>
          <p:cNvSpPr>
            <a:spLocks noRo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1FEDCA-FCBF-4B01-B4AC-B5A7D0AA27BA}"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88286A-6B11-45EE-B20E-A19CC4BB4502}"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119148-17C6-4CBC-AFFE-9950C41834DC}" type="slidenum">
              <a:rPr lang="en-US"/>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7010400" y="6534150"/>
            <a:ext cx="2133600" cy="476250"/>
          </a:xfrm>
        </p:spPr>
        <p:txBody>
          <a:bodyPr/>
          <a:lstStyle>
            <a:lvl1pPr>
              <a:defRPr/>
            </a:lvl1pPr>
          </a:lstStyle>
          <a:p>
            <a:fld id="{006A4149-D9A7-4D26-BDDD-BF9E2CE7EB42}" type="slidenum">
              <a:rPr lang="en-US"/>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534150"/>
            <a:ext cx="2133600" cy="476250"/>
          </a:xfrm>
        </p:spPr>
        <p:txBody>
          <a:bodyPr/>
          <a:lstStyle>
            <a:lvl1pPr>
              <a:defRPr/>
            </a:lvl1pPr>
          </a:lstStyle>
          <a:p>
            <a:fld id="{D9B3A065-0647-4361-82CD-B03D58C2C2DD}"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3F3ACE-F888-4FE3-912C-132978951BCF}"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E5BBD7-8742-4D91-8E8B-2E9675110685}"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FF9B14-D976-4367-88C7-957001FFA296}"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9F0C65F-E0D2-46AE-93A2-2A3D55DAAD73}"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D73BC3F-0453-4DC0-8F00-B6C053DF0638}"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5C35F5-DDC4-413E-B64B-C628968502C2}"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8F0BBD-8AB0-46D1-9816-7863A7D35B29}"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554E1D4-2F8F-4184-9E98-90A3C19E0A0C}"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logo"/>
          <p:cNvPicPr>
            <a:picLocks noChangeAspect="1" noChangeArrowheads="1"/>
          </p:cNvPicPr>
          <p:nvPr/>
        </p:nvPicPr>
        <p:blipFill>
          <a:blip r:embed="rId15">
            <a:lum bright="70000" contrast="-70000"/>
          </a:blip>
          <a:srcRect/>
          <a:stretch>
            <a:fillRect/>
          </a:stretch>
        </p:blipFill>
        <p:spPr bwMode="auto">
          <a:xfrm>
            <a:off x="6934200" y="6019800"/>
            <a:ext cx="1828800" cy="523875"/>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70104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CCCC9A"/>
                </a:solidFill>
              </a:defRPr>
            </a:lvl1pPr>
          </a:lstStyle>
          <a:p>
            <a:fld id="{E5767B4E-D965-4BB5-9B02-FB5ECD3595F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fade/>
  </p:transition>
  <p:timing>
    <p:tnLst>
      <p:par>
        <p:cTn id="1" dur="indefinite" restart="never" nodeType="tmRoot"/>
      </p:par>
    </p:tnLst>
  </p:timing>
  <p:hf hdr="0" ftr="0" dt="0"/>
  <p:txStyles>
    <p:titleStyle>
      <a:lvl1pPr algn="ctr" rtl="0" fontAlgn="base">
        <a:spcBef>
          <a:spcPct val="0"/>
        </a:spcBef>
        <a:spcAft>
          <a:spcPct val="0"/>
        </a:spcAft>
        <a:defRPr sz="4400">
          <a:solidFill>
            <a:srgbClr val="CD7C1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2pPr>
      <a:lvl3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3pPr>
      <a:lvl4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4pPr>
      <a:lvl5pPr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5pPr>
      <a:lvl6pPr marL="4572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6pPr>
      <a:lvl7pPr marL="9144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7pPr>
      <a:lvl8pPr marL="13716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8pPr>
      <a:lvl9pPr marL="1828800" algn="ctr" rtl="0" fontAlgn="base">
        <a:spcBef>
          <a:spcPct val="0"/>
        </a:spcBef>
        <a:spcAft>
          <a:spcPct val="0"/>
        </a:spcAft>
        <a:defRPr sz="4400">
          <a:solidFill>
            <a:srgbClr val="CD7C11"/>
          </a:solidFill>
          <a:effectLst>
            <a:outerShdw blurRad="38100" dist="38100" dir="2700000" algn="tl">
              <a:srgbClr val="C0C0C0"/>
            </a:outerShdw>
          </a:effectLst>
          <a:latin typeface="Verdana" pitchFamily="34" charset="0"/>
        </a:defRPr>
      </a:lvl9pPr>
    </p:titleStyle>
    <p:bodyStyle>
      <a:lvl1pPr marL="342900" indent="-342900" algn="l" rtl="0" fontAlgn="base">
        <a:spcBef>
          <a:spcPct val="20000"/>
        </a:spcBef>
        <a:spcAft>
          <a:spcPct val="0"/>
        </a:spcAft>
        <a:buChar char="•"/>
        <a:defRPr sz="3200">
          <a:solidFill>
            <a:srgbClr val="CC99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har char="–"/>
        <a:defRPr sz="2800">
          <a:solidFill>
            <a:srgbClr val="CC9900"/>
          </a:solidFill>
          <a:effectLst>
            <a:outerShdw blurRad="38100" dist="38100" dir="2700000" algn="tl">
              <a:srgbClr val="C0C0C0"/>
            </a:outerShdw>
          </a:effectLst>
          <a:latin typeface="+mn-lt"/>
        </a:defRPr>
      </a:lvl2pPr>
      <a:lvl3pPr marL="1143000" indent="-228600" algn="l" rtl="0" fontAlgn="base">
        <a:spcBef>
          <a:spcPct val="20000"/>
        </a:spcBef>
        <a:spcAft>
          <a:spcPct val="0"/>
        </a:spcAft>
        <a:buChar char="•"/>
        <a:defRPr sz="2400">
          <a:solidFill>
            <a:srgbClr val="CC9900"/>
          </a:solidFill>
          <a:effectLst>
            <a:outerShdw blurRad="38100" dist="38100" dir="2700000" algn="tl">
              <a:srgbClr val="C0C0C0"/>
            </a:outerShdw>
          </a:effectLst>
          <a:latin typeface="+mn-lt"/>
        </a:defRPr>
      </a:lvl3pPr>
      <a:lvl4pPr marL="16002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4pPr>
      <a:lvl5pPr marL="20574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5pPr>
      <a:lvl6pPr marL="25146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rgbClr val="CC99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w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1.wmf"/></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6.jpeg"/><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0.jpeg"/><Relationship Id="rId7" Type="http://schemas.openxmlformats.org/officeDocument/2006/relationships/image" Target="../media/image28.png"/><Relationship Id="rId2" Type="http://schemas.openxmlformats.org/officeDocument/2006/relationships/image" Target="../media/image49.wmf"/><Relationship Id="rId1" Type="http://schemas.openxmlformats.org/officeDocument/2006/relationships/slideLayout" Target="../slideLayouts/slideLayout7.xml"/><Relationship Id="rId6" Type="http://schemas.openxmlformats.org/officeDocument/2006/relationships/image" Target="../media/image52.wmf"/><Relationship Id="rId5" Type="http://schemas.openxmlformats.org/officeDocument/2006/relationships/image" Target="../media/image51.jpe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13.xml"/><Relationship Id="rId5" Type="http://schemas.openxmlformats.org/officeDocument/2006/relationships/image" Target="../media/image54.jpe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FAE0B2D-44A3-4093-BB7C-48DE37539282}" type="slidenum">
              <a:rPr lang="en-US"/>
              <a:pPr/>
              <a:t>1</a:t>
            </a:fld>
            <a:endParaRPr lang="en-US"/>
          </a:p>
        </p:txBody>
      </p:sp>
      <p:sp>
        <p:nvSpPr>
          <p:cNvPr id="2051" name="Rectangle 3"/>
          <p:cNvSpPr>
            <a:spLocks noGrp="1" noChangeArrowheads="1"/>
          </p:cNvSpPr>
          <p:nvPr>
            <p:ph type="subTitle" idx="1"/>
          </p:nvPr>
        </p:nvSpPr>
        <p:spPr>
          <a:xfrm>
            <a:off x="457200" y="4191000"/>
            <a:ext cx="8229600" cy="1600200"/>
          </a:xfrm>
        </p:spPr>
        <p:txBody>
          <a:bodyPr/>
          <a:lstStyle/>
          <a:p>
            <a:pPr>
              <a:lnSpc>
                <a:spcPct val="90000"/>
              </a:lnSpc>
            </a:pPr>
            <a:r>
              <a:rPr lang="en-US">
                <a:solidFill>
                  <a:srgbClr val="0A56A4"/>
                </a:solidFill>
                <a:latin typeface="Arial" charset="0"/>
              </a:rPr>
              <a:t>Expanding Networks</a:t>
            </a:r>
            <a:br>
              <a:rPr lang="en-US">
                <a:solidFill>
                  <a:srgbClr val="0A56A4"/>
                </a:solidFill>
                <a:latin typeface="Arial" charset="0"/>
              </a:rPr>
            </a:br>
            <a:r>
              <a:rPr lang="en-US">
                <a:solidFill>
                  <a:srgbClr val="0A56A4"/>
                </a:solidFill>
                <a:latin typeface="Arial" charset="0"/>
              </a:rPr>
              <a:t>of Exchange and Encounter</a:t>
            </a:r>
          </a:p>
          <a:p>
            <a:pPr>
              <a:lnSpc>
                <a:spcPct val="90000"/>
              </a:lnSpc>
            </a:pPr>
            <a:r>
              <a:rPr lang="en-US">
                <a:solidFill>
                  <a:srgbClr val="0A56A4"/>
                </a:solidFill>
                <a:latin typeface="Arial" charset="0"/>
              </a:rPr>
              <a:t>1200 BCE – 500 CE</a:t>
            </a:r>
            <a:endParaRPr lang="en-US">
              <a:solidFill>
                <a:srgbClr val="A5BE2E"/>
              </a:solidFill>
              <a:latin typeface="Arial" charset="0"/>
            </a:endParaRPr>
          </a:p>
        </p:txBody>
      </p:sp>
      <p:sp>
        <p:nvSpPr>
          <p:cNvPr id="2050" name="Rectangle 2"/>
          <p:cNvSpPr>
            <a:spLocks noGrp="1" noChangeArrowheads="1"/>
          </p:cNvSpPr>
          <p:nvPr>
            <p:ph type="ctrTitle"/>
          </p:nvPr>
        </p:nvSpPr>
        <p:spPr>
          <a:xfrm>
            <a:off x="685800" y="2286000"/>
            <a:ext cx="7772400" cy="1470025"/>
          </a:xfrm>
        </p:spPr>
        <p:txBody>
          <a:bodyPr/>
          <a:lstStyle/>
          <a:p>
            <a:r>
              <a:rPr lang="en-US">
                <a:solidFill>
                  <a:srgbClr val="995C0C"/>
                </a:solidFill>
                <a:latin typeface="Arial Black" pitchFamily="34" charset="0"/>
              </a:rPr>
              <a:t>Big Era Four  </a:t>
            </a:r>
            <a:endParaRPr lang="en-US">
              <a:latin typeface="Arial Black" pitchFamily="34" charset="0"/>
            </a:endParaRPr>
          </a:p>
        </p:txBody>
      </p:sp>
      <p:pic>
        <p:nvPicPr>
          <p:cNvPr id="2057" name="Picture 9" descr="slide0001_image004"/>
          <p:cNvPicPr>
            <a:picLocks noChangeAspect="1" noChangeArrowheads="1"/>
          </p:cNvPicPr>
          <p:nvPr/>
        </p:nvPicPr>
        <p:blipFill>
          <a:blip r:embed="rId3"/>
          <a:srcRect/>
          <a:stretch>
            <a:fillRect/>
          </a:stretch>
        </p:blipFill>
        <p:spPr bwMode="auto">
          <a:xfrm>
            <a:off x="2743200" y="914400"/>
            <a:ext cx="3733800" cy="1044575"/>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fade">
                                      <p:cBhvr>
                                        <p:cTn id="7" dur="1000"/>
                                        <p:tgtEl>
                                          <p:spTgt spid="205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51">
                                            <p:txEl>
                                              <p:pRg st="1" end="1"/>
                                            </p:txEl>
                                          </p:spTgt>
                                        </p:tgtEl>
                                        <p:attrNameLst>
                                          <p:attrName>style.visibility</p:attrName>
                                        </p:attrNameLst>
                                      </p:cBhvr>
                                      <p:to>
                                        <p:strVal val="visible"/>
                                      </p:to>
                                    </p:set>
                                    <p:animEffect transition="in" filter="fade">
                                      <p:cBhvr>
                                        <p:cTn id="19" dur="1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FD7C792-4117-419D-BD1D-9729809F26A2}" type="slidenum">
              <a:rPr lang="en-US"/>
              <a:pPr/>
              <a:t>10</a:t>
            </a:fld>
            <a:endParaRPr lang="en-US"/>
          </a:p>
        </p:txBody>
      </p:sp>
      <p:pic>
        <p:nvPicPr>
          <p:cNvPr id="186370" name="Picture 2"/>
          <p:cNvPicPr>
            <a:picLocks noChangeAspect="1" noChangeArrowheads="1"/>
          </p:cNvPicPr>
          <p:nvPr/>
        </p:nvPicPr>
        <p:blipFill>
          <a:blip r:embed="rId3"/>
          <a:srcRect l="28571" r="16327" b="2249"/>
          <a:stretch>
            <a:fillRect/>
          </a:stretch>
        </p:blipFill>
        <p:spPr bwMode="auto">
          <a:xfrm>
            <a:off x="4572000" y="1066800"/>
            <a:ext cx="4114800" cy="5257800"/>
          </a:xfrm>
          <a:prstGeom prst="rect">
            <a:avLst/>
          </a:prstGeom>
          <a:noFill/>
          <a:ln w="76200" cmpd="tri">
            <a:solidFill>
              <a:srgbClr val="CD7C11"/>
            </a:solidFill>
            <a:miter lim="800000"/>
            <a:headEnd/>
            <a:tailEnd/>
          </a:ln>
        </p:spPr>
      </p:pic>
      <p:sp>
        <p:nvSpPr>
          <p:cNvPr id="186371" name="Text Box 3"/>
          <p:cNvSpPr txBox="1">
            <a:spLocks noChangeArrowheads="1"/>
          </p:cNvSpPr>
          <p:nvPr/>
        </p:nvSpPr>
        <p:spPr bwMode="auto">
          <a:xfrm>
            <a:off x="304800" y="1676400"/>
            <a:ext cx="3962400" cy="1800225"/>
          </a:xfrm>
          <a:prstGeom prst="rect">
            <a:avLst/>
          </a:prstGeom>
          <a:noFill/>
          <a:ln w="9525">
            <a:noFill/>
            <a:miter lim="800000"/>
            <a:headEnd/>
            <a:tailEnd/>
          </a:ln>
          <a:effectLst/>
        </p:spPr>
        <p:txBody>
          <a:bodyPr anchor="ctr">
            <a:spAutoFit/>
          </a:bodyPr>
          <a:lstStyle/>
          <a:p>
            <a:pPr eaLnBrk="0" hangingPunct="0"/>
            <a:r>
              <a:rPr lang="en-US" sz="2800">
                <a:solidFill>
                  <a:srgbClr val="995C0C"/>
                </a:solidFill>
                <a:effectLst>
                  <a:outerShdw blurRad="38100" dist="38100" dir="2700000" algn="tl">
                    <a:srgbClr val="C0C0C0"/>
                  </a:outerShdw>
                </a:effectLst>
              </a:rPr>
              <a:t>It was connected to the build-up of natural immunities to local infectious diseases.</a:t>
            </a:r>
            <a:r>
              <a:rPr lang="en-US" sz="2800">
                <a:effectLst>
                  <a:outerShdw blurRad="38100" dist="38100" dir="2700000" algn="tl">
                    <a:srgbClr val="C0C0C0"/>
                  </a:outerShdw>
                </a:effectLst>
              </a:rPr>
              <a:t> </a:t>
            </a:r>
          </a:p>
        </p:txBody>
      </p:sp>
      <p:sp>
        <p:nvSpPr>
          <p:cNvPr id="186372" name="AutoShape 4"/>
          <p:cNvSpPr>
            <a:spLocks noChangeArrowheads="1"/>
          </p:cNvSpPr>
          <p:nvPr/>
        </p:nvSpPr>
        <p:spPr bwMode="auto">
          <a:xfrm>
            <a:off x="585788" y="3748088"/>
            <a:ext cx="3529012" cy="1973262"/>
          </a:xfrm>
          <a:prstGeom prst="cloudCallout">
            <a:avLst>
              <a:gd name="adj1" fmla="val 78162"/>
              <a:gd name="adj2" fmla="val 53218"/>
            </a:avLst>
          </a:prstGeom>
          <a:solidFill>
            <a:schemeClr val="bg1"/>
          </a:solidFill>
          <a:ln w="9525">
            <a:solidFill>
              <a:srgbClr val="CD7C11"/>
            </a:solidFill>
            <a:round/>
            <a:headEnd/>
            <a:tailEnd/>
          </a:ln>
          <a:effectLst/>
        </p:spPr>
        <p:txBody>
          <a:bodyPr anchor="ctr">
            <a:spAutoFit/>
          </a:bodyPr>
          <a:lstStyle/>
          <a:p>
            <a:pPr algn="ctr"/>
            <a:r>
              <a:rPr lang="en-US" sz="2000" b="1">
                <a:solidFill>
                  <a:srgbClr val="995C0C"/>
                </a:solidFill>
              </a:rPr>
              <a:t>#5</a:t>
            </a:r>
          </a:p>
          <a:p>
            <a:pPr algn="ctr"/>
            <a:r>
              <a:rPr lang="en-US" sz="2000" b="1">
                <a:solidFill>
                  <a:srgbClr val="995C0C"/>
                </a:solidFill>
              </a:rPr>
              <a:t>People now lived in denser populations!</a:t>
            </a:r>
            <a:r>
              <a:rPr lang="en-US" b="1">
                <a:solidFill>
                  <a:srgbClr val="995C0C"/>
                </a:solidFill>
              </a:rPr>
              <a:t> </a:t>
            </a:r>
          </a:p>
        </p:txBody>
      </p:sp>
      <p:sp>
        <p:nvSpPr>
          <p:cNvPr id="186376" name="Text Box 8"/>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6377" name="Picture 9"/>
          <p:cNvPicPr>
            <a:picLocks noChangeAspect="1" noChangeArrowheads="1"/>
          </p:cNvPicPr>
          <p:nvPr/>
        </p:nvPicPr>
        <p:blipFill>
          <a:blip r:embed="rId4"/>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6371"/>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18637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6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autoUpdateAnimBg="0"/>
      <p:bldP spid="186372"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19A75248-CB4A-4E4B-8E4F-C804BBF851B8}" type="slidenum">
              <a:rPr lang="en-US"/>
              <a:pPr/>
              <a:t>11</a:t>
            </a:fld>
            <a:endParaRPr lang="en-US"/>
          </a:p>
        </p:txBody>
      </p:sp>
      <p:pic>
        <p:nvPicPr>
          <p:cNvPr id="187394" name="Picture 2"/>
          <p:cNvPicPr>
            <a:picLocks noChangeAspect="1" noChangeArrowheads="1"/>
          </p:cNvPicPr>
          <p:nvPr/>
        </p:nvPicPr>
        <p:blipFill>
          <a:blip r:embed="rId3"/>
          <a:srcRect/>
          <a:stretch>
            <a:fillRect/>
          </a:stretch>
        </p:blipFill>
        <p:spPr bwMode="auto">
          <a:xfrm>
            <a:off x="4800600" y="1143000"/>
            <a:ext cx="2819400" cy="1976438"/>
          </a:xfrm>
          <a:prstGeom prst="rect">
            <a:avLst/>
          </a:prstGeom>
          <a:noFill/>
          <a:ln w="38100" cmpd="dbl">
            <a:solidFill>
              <a:srgbClr val="CD7C11"/>
            </a:solidFill>
            <a:miter lim="800000"/>
            <a:headEnd/>
            <a:tailEnd/>
          </a:ln>
          <a:effectLst/>
        </p:spPr>
      </p:pic>
      <p:sp>
        <p:nvSpPr>
          <p:cNvPr id="187395" name="Text Box 3"/>
          <p:cNvSpPr txBox="1">
            <a:spLocks noChangeArrowheads="1"/>
          </p:cNvSpPr>
          <p:nvPr/>
        </p:nvSpPr>
        <p:spPr bwMode="auto">
          <a:xfrm>
            <a:off x="228600" y="1905000"/>
            <a:ext cx="3670300" cy="2536825"/>
          </a:xfrm>
          <a:prstGeom prst="rect">
            <a:avLst/>
          </a:prstGeom>
          <a:noFill/>
          <a:ln w="9525">
            <a:noFill/>
            <a:miter lim="800000"/>
            <a:headEnd/>
            <a:tailEnd/>
          </a:ln>
          <a:effectLst/>
        </p:spPr>
        <p:txBody>
          <a:bodyPr>
            <a:spAutoFit/>
          </a:bodyPr>
          <a:lstStyle/>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In Afroeurasia, the invention of iron enabled farmers to clear and cultivate millions of acres never before used for farming.</a:t>
            </a:r>
          </a:p>
          <a:p>
            <a:pPr marL="228600" indent="-228600" eaLnBrk="0" hangingPunct="0">
              <a:buFont typeface="Wingdings" pitchFamily="2" charset="2"/>
              <a:buChar char="Ø"/>
            </a:pPr>
            <a:endParaRPr lang="en-US" sz="1600" b="1">
              <a:solidFill>
                <a:srgbClr val="995C0C"/>
              </a:solidFill>
              <a:effectLst>
                <a:outerShdw blurRad="38100" dist="38100" dir="2700000" algn="tl">
                  <a:srgbClr val="C0C0C0"/>
                </a:outerShdw>
              </a:effectLst>
            </a:endParaRPr>
          </a:p>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Farming and pastoral nomadism replaced hunting and gathering in some regions. People moved into previously uninhabited areas.</a:t>
            </a:r>
          </a:p>
        </p:txBody>
      </p:sp>
      <p:sp>
        <p:nvSpPr>
          <p:cNvPr id="187396" name="Text Box 4"/>
          <p:cNvSpPr txBox="1">
            <a:spLocks noChangeArrowheads="1"/>
          </p:cNvSpPr>
          <p:nvPr/>
        </p:nvSpPr>
        <p:spPr bwMode="auto">
          <a:xfrm>
            <a:off x="228600" y="4572000"/>
            <a:ext cx="8458200" cy="2047875"/>
          </a:xfrm>
          <a:prstGeom prst="rect">
            <a:avLst/>
          </a:prstGeom>
          <a:noFill/>
          <a:ln w="9525">
            <a:noFill/>
            <a:miter lim="800000"/>
            <a:headEnd/>
            <a:tailEnd/>
          </a:ln>
          <a:effectLst/>
        </p:spPr>
        <p:txBody>
          <a:bodyPr>
            <a:spAutoFit/>
          </a:bodyPr>
          <a:lstStyle/>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Improved kinds of crops produced more food per acre.</a:t>
            </a:r>
          </a:p>
          <a:p>
            <a:pPr marL="228600" indent="-228600" eaLnBrk="0" hangingPunct="0">
              <a:buFont typeface="Wingdings" pitchFamily="2" charset="2"/>
              <a:buChar char="Ø"/>
            </a:pPr>
            <a:endParaRPr lang="en-US" sz="1600" b="1">
              <a:effectLst>
                <a:outerShdw blurRad="38100" dist="38100" dir="2700000" algn="tl">
                  <a:srgbClr val="C0C0C0"/>
                </a:outerShdw>
              </a:effectLst>
            </a:endParaRPr>
          </a:p>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Horses and camels began to be used more as work animals, making farms more productive.</a:t>
            </a:r>
          </a:p>
          <a:p>
            <a:pPr marL="228600" indent="-228600" eaLnBrk="0" hangingPunct="0">
              <a:buFont typeface="Wingdings" pitchFamily="2" charset="2"/>
              <a:buChar char="Ø"/>
            </a:pPr>
            <a:endParaRPr lang="en-US" sz="1600" b="1">
              <a:effectLst>
                <a:outerShdw blurRad="38100" dist="38100" dir="2700000" algn="tl">
                  <a:srgbClr val="C0C0C0"/>
                </a:outerShdw>
              </a:effectLst>
            </a:endParaRPr>
          </a:p>
          <a:p>
            <a:pPr marL="228600" indent="-228600" eaLnBrk="0" hangingPunct="0">
              <a:buFont typeface="Wingdings" pitchFamily="2" charset="2"/>
              <a:buChar char="Ø"/>
            </a:pPr>
            <a:r>
              <a:rPr lang="en-US" sz="1600" b="1">
                <a:solidFill>
                  <a:srgbClr val="995C0C"/>
                </a:solidFill>
                <a:effectLst>
                  <a:outerShdw blurRad="38100" dist="38100" dir="2700000" algn="tl">
                    <a:srgbClr val="C0C0C0"/>
                  </a:outerShdw>
                </a:effectLst>
              </a:rPr>
              <a:t>People began to live closer in denser populations. This led to the build-up of natural immunities to local infectious diseases but left people vulnerable to epidemics caused by diseases new to the region.</a:t>
            </a:r>
          </a:p>
        </p:txBody>
      </p:sp>
      <p:sp>
        <p:nvSpPr>
          <p:cNvPr id="187397" name="Text Box 5"/>
          <p:cNvSpPr txBox="1">
            <a:spLocks noChangeArrowheads="1"/>
          </p:cNvSpPr>
          <p:nvPr/>
        </p:nvSpPr>
        <p:spPr bwMode="auto">
          <a:xfrm>
            <a:off x="457200" y="1524000"/>
            <a:ext cx="1568450" cy="366713"/>
          </a:xfrm>
          <a:prstGeom prst="rect">
            <a:avLst/>
          </a:prstGeom>
          <a:noFill/>
          <a:ln w="9525">
            <a:noFill/>
            <a:miter lim="800000"/>
            <a:headEnd/>
            <a:tailEnd/>
          </a:ln>
          <a:effectLst/>
        </p:spPr>
        <p:txBody>
          <a:bodyPr wrap="none">
            <a:spAutoFit/>
          </a:bodyPr>
          <a:lstStyle/>
          <a:p>
            <a:pPr eaLnBrk="0" hangingPunct="0"/>
            <a:r>
              <a:rPr lang="en-US" b="1">
                <a:solidFill>
                  <a:srgbClr val="995C0C"/>
                </a:solidFill>
                <a:effectLst>
                  <a:outerShdw blurRad="38100" dist="38100" dir="2700000" algn="tl">
                    <a:srgbClr val="C0C0C0"/>
                  </a:outerShdw>
                </a:effectLst>
              </a:rPr>
              <a:t>In Summary:</a:t>
            </a:r>
          </a:p>
        </p:txBody>
      </p:sp>
      <p:pic>
        <p:nvPicPr>
          <p:cNvPr id="187401" name="Picture 9"/>
          <p:cNvPicPr>
            <a:picLocks noChangeAspect="1" noChangeArrowheads="1"/>
          </p:cNvPicPr>
          <p:nvPr/>
        </p:nvPicPr>
        <p:blipFill>
          <a:blip r:embed="rId4"/>
          <a:srcRect l="2380" b="3880"/>
          <a:stretch>
            <a:fillRect/>
          </a:stretch>
        </p:blipFill>
        <p:spPr bwMode="auto">
          <a:xfrm>
            <a:off x="5562600" y="3352800"/>
            <a:ext cx="3124200" cy="1219200"/>
          </a:xfrm>
          <a:prstGeom prst="rect">
            <a:avLst/>
          </a:prstGeom>
          <a:noFill/>
          <a:ln w="38100" cmpd="dbl">
            <a:solidFill>
              <a:srgbClr val="CD7C11"/>
            </a:solidFill>
            <a:miter lim="800000"/>
            <a:headEnd/>
            <a:tailEnd/>
          </a:ln>
          <a:effectLst/>
        </p:spPr>
      </p:pic>
      <p:pic>
        <p:nvPicPr>
          <p:cNvPr id="187402" name="Picture 10"/>
          <p:cNvPicPr>
            <a:picLocks noChangeAspect="1" noChangeArrowheads="1"/>
          </p:cNvPicPr>
          <p:nvPr/>
        </p:nvPicPr>
        <p:blipFill>
          <a:blip r:embed="rId5"/>
          <a:srcRect l="28571" r="16327"/>
          <a:stretch>
            <a:fillRect/>
          </a:stretch>
        </p:blipFill>
        <p:spPr bwMode="auto">
          <a:xfrm>
            <a:off x="7239000" y="1981200"/>
            <a:ext cx="1260475" cy="1600200"/>
          </a:xfrm>
          <a:prstGeom prst="rect">
            <a:avLst/>
          </a:prstGeom>
          <a:noFill/>
          <a:ln w="38100" cmpd="dbl">
            <a:solidFill>
              <a:srgbClr val="CD7C11"/>
            </a:solidFill>
            <a:miter lim="800000"/>
            <a:headEnd/>
            <a:tailEnd/>
          </a:ln>
          <a:effectLst/>
        </p:spPr>
      </p:pic>
      <p:pic>
        <p:nvPicPr>
          <p:cNvPr id="187403" name="Picture 11"/>
          <p:cNvPicPr>
            <a:picLocks noChangeAspect="1" noChangeArrowheads="1"/>
          </p:cNvPicPr>
          <p:nvPr/>
        </p:nvPicPr>
        <p:blipFill>
          <a:blip r:embed="rId6"/>
          <a:srcRect/>
          <a:stretch>
            <a:fillRect/>
          </a:stretch>
        </p:blipFill>
        <p:spPr bwMode="auto">
          <a:xfrm>
            <a:off x="7162800" y="457200"/>
            <a:ext cx="1524000" cy="1150938"/>
          </a:xfrm>
          <a:prstGeom prst="rect">
            <a:avLst/>
          </a:prstGeom>
          <a:noFill/>
          <a:ln w="38100" cmpd="dbl">
            <a:solidFill>
              <a:srgbClr val="CD7C11"/>
            </a:solidFill>
            <a:miter lim="800000"/>
            <a:headEnd/>
            <a:tailEnd/>
          </a:ln>
          <a:effectLst/>
        </p:spPr>
      </p:pic>
      <p:pic>
        <p:nvPicPr>
          <p:cNvPr id="187404" name="Picture 12"/>
          <p:cNvPicPr>
            <a:picLocks noChangeAspect="1" noChangeArrowheads="1"/>
          </p:cNvPicPr>
          <p:nvPr/>
        </p:nvPicPr>
        <p:blipFill>
          <a:blip r:embed="rId7"/>
          <a:srcRect/>
          <a:stretch>
            <a:fillRect/>
          </a:stretch>
        </p:blipFill>
        <p:spPr bwMode="auto">
          <a:xfrm>
            <a:off x="4025900" y="2438400"/>
            <a:ext cx="1092200" cy="1084263"/>
          </a:xfrm>
          <a:prstGeom prst="rect">
            <a:avLst/>
          </a:prstGeom>
          <a:noFill/>
          <a:ln w="38100" cmpd="dbl">
            <a:solidFill>
              <a:srgbClr val="CD7C11"/>
            </a:solidFill>
            <a:miter lim="800000"/>
            <a:headEnd/>
            <a:tailEnd/>
          </a:ln>
          <a:effectLst/>
        </p:spPr>
      </p:pic>
      <p:pic>
        <p:nvPicPr>
          <p:cNvPr id="187405" name="Picture 13"/>
          <p:cNvPicPr>
            <a:picLocks noChangeAspect="1" noChangeArrowheads="1"/>
          </p:cNvPicPr>
          <p:nvPr/>
        </p:nvPicPr>
        <p:blipFill>
          <a:blip r:embed="rId8"/>
          <a:srcRect b="12659"/>
          <a:stretch>
            <a:fillRect/>
          </a:stretch>
        </p:blipFill>
        <p:spPr bwMode="auto">
          <a:xfrm>
            <a:off x="5676900" y="228600"/>
            <a:ext cx="952500" cy="1219200"/>
          </a:xfrm>
          <a:prstGeom prst="rect">
            <a:avLst/>
          </a:prstGeom>
          <a:noFill/>
          <a:ln w="38100" cmpd="dbl">
            <a:solidFill>
              <a:srgbClr val="CD7C11"/>
            </a:solidFill>
            <a:miter lim="800000"/>
            <a:headEnd/>
            <a:tailEnd/>
          </a:ln>
          <a:effectLst/>
        </p:spPr>
      </p:pic>
      <p:sp>
        <p:nvSpPr>
          <p:cNvPr id="187406" name="Text Box 14"/>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7407" name="Picture 15"/>
          <p:cNvPicPr>
            <a:picLocks noChangeAspect="1" noChangeArrowheads="1"/>
          </p:cNvPicPr>
          <p:nvPr/>
        </p:nvPicPr>
        <p:blipFill>
          <a:blip r:embed="rId9"/>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7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739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8740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18739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87396"/>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499"/>
                                          </p:stCondLst>
                                        </p:cTn>
                                        <p:tgtEl>
                                          <p:spTgt spid="187405"/>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499"/>
                                          </p:stCondLst>
                                        </p:cTn>
                                        <p:tgtEl>
                                          <p:spTgt spid="187404"/>
                                        </p:tgtEl>
                                        <p:attrNameLst>
                                          <p:attrName>style.visibility</p:attrName>
                                        </p:attrNameLst>
                                      </p:cBhvr>
                                      <p:to>
                                        <p:strVal val="visible"/>
                                      </p:to>
                                    </p:set>
                                  </p:childTnLst>
                                </p:cTn>
                              </p:par>
                            </p:childTnLst>
                          </p:cTn>
                        </p:par>
                        <p:par>
                          <p:cTn id="27" fill="hold">
                            <p:stCondLst>
                              <p:cond delay="1500"/>
                            </p:stCondLst>
                            <p:childTnLst>
                              <p:par>
                                <p:cTn id="28" presetID="1" presetClass="entr" presetSubtype="0" fill="hold" nodeType="afterEffect">
                                  <p:stCondLst>
                                    <p:cond delay="0"/>
                                  </p:stCondLst>
                                  <p:childTnLst>
                                    <p:set>
                                      <p:cBhvr>
                                        <p:cTn id="29" dur="1" fill="hold">
                                          <p:stCondLst>
                                            <p:cond delay="499"/>
                                          </p:stCondLst>
                                        </p:cTn>
                                        <p:tgtEl>
                                          <p:spTgt spid="187403"/>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499"/>
                                          </p:stCondLst>
                                        </p:cTn>
                                        <p:tgtEl>
                                          <p:spTgt spid="187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P spid="187396" grpId="0" autoUpdateAnimBg="0"/>
      <p:bldP spid="18739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BE655DB5-6AB2-4CEE-94D6-1083D82F0EBD}" type="slidenum">
              <a:rPr lang="en-US"/>
              <a:pPr/>
              <a:t>12</a:t>
            </a:fld>
            <a:endParaRPr lang="en-US"/>
          </a:p>
        </p:txBody>
      </p:sp>
      <p:sp>
        <p:nvSpPr>
          <p:cNvPr id="188418" name="AutoShape 2"/>
          <p:cNvSpPr>
            <a:spLocks noChangeArrowheads="1"/>
          </p:cNvSpPr>
          <p:nvPr/>
        </p:nvSpPr>
        <p:spPr bwMode="auto">
          <a:xfrm>
            <a:off x="5715000" y="222250"/>
            <a:ext cx="3282950" cy="1687513"/>
          </a:xfrm>
          <a:prstGeom prst="cloudCallout">
            <a:avLst>
              <a:gd name="adj1" fmla="val 6046"/>
              <a:gd name="adj2" fmla="val 155361"/>
            </a:avLst>
          </a:prstGeom>
          <a:solidFill>
            <a:schemeClr val="bg1"/>
          </a:solidFill>
          <a:ln w="9525">
            <a:solidFill>
              <a:srgbClr val="0A56A4"/>
            </a:solidFill>
            <a:round/>
            <a:headEnd/>
            <a:tailEnd/>
          </a:ln>
          <a:effectLst/>
        </p:spPr>
        <p:txBody>
          <a:bodyPr anchor="ctr"/>
          <a:lstStyle/>
          <a:p>
            <a:pPr algn="ctr"/>
            <a:r>
              <a:rPr lang="en-US" sz="2000" b="1">
                <a:solidFill>
                  <a:srgbClr val="0A56A4"/>
                </a:solidFill>
              </a:rPr>
              <a:t>What were the consequences of population growth?</a:t>
            </a:r>
          </a:p>
        </p:txBody>
      </p:sp>
      <p:sp>
        <p:nvSpPr>
          <p:cNvPr id="188422" name="Text Box 6"/>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88424" name="Picture 8"/>
          <p:cNvPicPr>
            <a:picLocks noChangeAspect="1" noChangeArrowheads="1"/>
          </p:cNvPicPr>
          <p:nvPr/>
        </p:nvPicPr>
        <p:blipFill>
          <a:blip r:embed="rId3"/>
          <a:srcRect/>
          <a:stretch>
            <a:fillRect/>
          </a:stretch>
        </p:blipFill>
        <p:spPr bwMode="auto">
          <a:xfrm>
            <a:off x="457200" y="1914525"/>
            <a:ext cx="5791200" cy="3800475"/>
          </a:xfrm>
          <a:prstGeom prst="rect">
            <a:avLst/>
          </a:prstGeom>
          <a:noFill/>
        </p:spPr>
      </p:pic>
      <p:pic>
        <p:nvPicPr>
          <p:cNvPr id="188425" name="Picture 9"/>
          <p:cNvPicPr>
            <a:picLocks noChangeAspect="1" noChangeArrowheads="1"/>
          </p:cNvPicPr>
          <p:nvPr/>
        </p:nvPicPr>
        <p:blipFill>
          <a:blip r:embed="rId4"/>
          <a:srcRect/>
          <a:stretch>
            <a:fillRect/>
          </a:stretch>
        </p:blipFill>
        <p:spPr bwMode="auto">
          <a:xfrm>
            <a:off x="457200" y="381000"/>
            <a:ext cx="914400" cy="914400"/>
          </a:xfrm>
          <a:prstGeom prst="rect">
            <a:avLst/>
          </a:prstGeom>
          <a:noFill/>
        </p:spPr>
      </p:pic>
      <p:pic>
        <p:nvPicPr>
          <p:cNvPr id="188426" name="Picture 10" descr="mundo-left"/>
          <p:cNvPicPr>
            <a:picLocks noChangeAspect="1" noChangeArrowheads="1"/>
          </p:cNvPicPr>
          <p:nvPr/>
        </p:nvPicPr>
        <p:blipFill>
          <a:blip r:embed="rId5"/>
          <a:srcRect/>
          <a:stretch>
            <a:fillRect/>
          </a:stretch>
        </p:blipFill>
        <p:spPr bwMode="auto">
          <a:xfrm rot="900000">
            <a:off x="6629400" y="3886200"/>
            <a:ext cx="1836738" cy="1828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84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884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971A9349-08A8-4428-8214-3EF69E6015D0}" type="slidenum">
              <a:rPr lang="en-US"/>
              <a:pPr/>
              <a:t>13</a:t>
            </a:fld>
            <a:endParaRPr lang="en-US"/>
          </a:p>
        </p:txBody>
      </p:sp>
      <p:pic>
        <p:nvPicPr>
          <p:cNvPr id="189442" name="Picture 2"/>
          <p:cNvPicPr>
            <a:picLocks noChangeAspect="1" noChangeArrowheads="1"/>
          </p:cNvPicPr>
          <p:nvPr/>
        </p:nvPicPr>
        <p:blipFill>
          <a:blip r:embed="rId3"/>
          <a:srcRect l="36470"/>
          <a:stretch>
            <a:fillRect/>
          </a:stretch>
        </p:blipFill>
        <p:spPr bwMode="auto">
          <a:xfrm>
            <a:off x="4572000" y="457200"/>
            <a:ext cx="4114800" cy="5256213"/>
          </a:xfrm>
          <a:prstGeom prst="rect">
            <a:avLst/>
          </a:prstGeom>
          <a:noFill/>
          <a:ln w="76200" cmpd="tri" algn="ctr">
            <a:solidFill>
              <a:srgbClr val="CD7C11"/>
            </a:solidFill>
            <a:miter lim="800000"/>
            <a:headEnd/>
            <a:tailEnd/>
          </a:ln>
          <a:effectLst/>
        </p:spPr>
      </p:pic>
      <p:sp>
        <p:nvSpPr>
          <p:cNvPr id="189443" name="Text Box 3"/>
          <p:cNvSpPr txBox="1">
            <a:spLocks noChangeArrowheads="1"/>
          </p:cNvSpPr>
          <p:nvPr/>
        </p:nvSpPr>
        <p:spPr bwMode="auto">
          <a:xfrm>
            <a:off x="457200" y="1600200"/>
            <a:ext cx="3657600" cy="16160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Over time, the clearing of forests led to soil erosion, shortages of wood for fuel, and the extinction of some local animal and plant species.</a:t>
            </a:r>
            <a:endParaRPr lang="en-US" sz="2000">
              <a:effectLst>
                <a:outerShdw blurRad="38100" dist="38100" dir="2700000" algn="tl">
                  <a:srgbClr val="C0C0C0"/>
                </a:outerShdw>
              </a:effectLst>
            </a:endParaRPr>
          </a:p>
        </p:txBody>
      </p:sp>
      <p:sp>
        <p:nvSpPr>
          <p:cNvPr id="189444" name="AutoShape 4"/>
          <p:cNvSpPr>
            <a:spLocks noChangeArrowheads="1"/>
          </p:cNvSpPr>
          <p:nvPr/>
        </p:nvSpPr>
        <p:spPr bwMode="auto">
          <a:xfrm>
            <a:off x="966788" y="3700463"/>
            <a:ext cx="3095625" cy="762000"/>
          </a:xfrm>
          <a:prstGeom prst="wedgeRoundRectCallout">
            <a:avLst>
              <a:gd name="adj1" fmla="val 95949"/>
              <a:gd name="adj2" fmla="val 166440"/>
              <a:gd name="adj3" fmla="val 16667"/>
            </a:avLst>
          </a:prstGeom>
          <a:solidFill>
            <a:schemeClr val="bg1"/>
          </a:solidFill>
          <a:ln w="9525">
            <a:solidFill>
              <a:srgbClr val="CD7C11"/>
            </a:solidFill>
            <a:miter lim="800000"/>
            <a:headEnd/>
            <a:tailEnd/>
          </a:ln>
          <a:effectLst/>
        </p:spPr>
        <p:txBody>
          <a:bodyPr anchor="ctr">
            <a:spAutoFit/>
          </a:bodyPr>
          <a:lstStyle/>
          <a:p>
            <a:pPr algn="ctr"/>
            <a:r>
              <a:rPr lang="en-US" sz="2000" b="1">
                <a:solidFill>
                  <a:srgbClr val="995C0C"/>
                </a:solidFill>
                <a:effectLst>
                  <a:outerShdw blurRad="38100" dist="38100" dir="2700000" algn="tl">
                    <a:srgbClr val="C0C0C0"/>
                  </a:outerShdw>
                </a:effectLst>
              </a:rPr>
              <a:t>#1</a:t>
            </a:r>
          </a:p>
          <a:p>
            <a:pPr algn="ctr"/>
            <a:r>
              <a:rPr lang="en-US" sz="2000" b="1">
                <a:solidFill>
                  <a:srgbClr val="995C0C"/>
                </a:solidFill>
                <a:effectLst>
                  <a:outerShdw blurRad="38100" dist="38100" dir="2700000" algn="tl">
                    <a:srgbClr val="C0C0C0"/>
                  </a:outerShdw>
                </a:effectLst>
              </a:rPr>
              <a:t>Deforestation!</a:t>
            </a:r>
          </a:p>
        </p:txBody>
      </p:sp>
      <p:sp>
        <p:nvSpPr>
          <p:cNvPr id="189448" name="Text Box 8"/>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89449" name="Picture 9"/>
          <p:cNvPicPr>
            <a:picLocks noChangeAspect="1" noChangeArrowheads="1"/>
          </p:cNvPicPr>
          <p:nvPr/>
        </p:nvPicPr>
        <p:blipFill>
          <a:blip r:embed="rId4"/>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8944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0"/>
                                  </p:stCondLst>
                                  <p:childTnLst>
                                    <p:set>
                                      <p:cBhvr>
                                        <p:cTn id="9" dur="1" fill="hold">
                                          <p:stCondLst>
                                            <p:cond delay="499"/>
                                          </p:stCondLst>
                                        </p:cTn>
                                        <p:tgtEl>
                                          <p:spTgt spid="18944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9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4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79234E16-9103-4EE8-82D5-AC1DF9C4FCCB}" type="slidenum">
              <a:rPr lang="en-US"/>
              <a:pPr/>
              <a:t>14</a:t>
            </a:fld>
            <a:endParaRPr lang="en-US"/>
          </a:p>
        </p:txBody>
      </p:sp>
      <p:sp>
        <p:nvSpPr>
          <p:cNvPr id="190466" name="Text Box 2"/>
          <p:cNvSpPr txBox="1">
            <a:spLocks noChangeArrowheads="1"/>
          </p:cNvSpPr>
          <p:nvPr/>
        </p:nvSpPr>
        <p:spPr bwMode="auto">
          <a:xfrm>
            <a:off x="457200" y="1600200"/>
            <a:ext cx="3657600" cy="22256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As populations grew and communities grew larger, more complex, and closer together, organization became more important. New political, social, and economic systems emerged.</a:t>
            </a:r>
          </a:p>
        </p:txBody>
      </p:sp>
      <p:grpSp>
        <p:nvGrpSpPr>
          <p:cNvPr id="190475" name="Group 11"/>
          <p:cNvGrpSpPr>
            <a:grpSpLocks/>
          </p:cNvGrpSpPr>
          <p:nvPr/>
        </p:nvGrpSpPr>
        <p:grpSpPr bwMode="auto">
          <a:xfrm>
            <a:off x="5638800" y="1371600"/>
            <a:ext cx="3035300" cy="4340225"/>
            <a:chOff x="3583" y="912"/>
            <a:chExt cx="1881" cy="2686"/>
          </a:xfrm>
        </p:grpSpPr>
        <p:pic>
          <p:nvPicPr>
            <p:cNvPr id="190468" name="Picture 4"/>
            <p:cNvPicPr>
              <a:picLocks noChangeAspect="1" noChangeArrowheads="1"/>
            </p:cNvPicPr>
            <p:nvPr/>
          </p:nvPicPr>
          <p:blipFill>
            <a:blip r:embed="rId3"/>
            <a:srcRect/>
            <a:stretch>
              <a:fillRect/>
            </a:stretch>
          </p:blipFill>
          <p:spPr bwMode="auto">
            <a:xfrm>
              <a:off x="3583" y="912"/>
              <a:ext cx="1881" cy="2392"/>
            </a:xfrm>
            <a:prstGeom prst="rect">
              <a:avLst/>
            </a:prstGeom>
            <a:noFill/>
          </p:spPr>
        </p:pic>
        <p:sp>
          <p:nvSpPr>
            <p:cNvPr id="190469" name="Text Box 5"/>
            <p:cNvSpPr txBox="1">
              <a:spLocks noChangeArrowheads="1"/>
            </p:cNvSpPr>
            <p:nvPr/>
          </p:nvSpPr>
          <p:spPr bwMode="auto">
            <a:xfrm>
              <a:off x="3877" y="3409"/>
              <a:ext cx="1348" cy="189"/>
            </a:xfrm>
            <a:prstGeom prst="rect">
              <a:avLst/>
            </a:prstGeom>
            <a:noFill/>
            <a:ln w="9525">
              <a:noFill/>
              <a:miter lim="800000"/>
              <a:headEnd/>
              <a:tailEnd/>
            </a:ln>
            <a:effectLst/>
          </p:spPr>
          <p:txBody>
            <a:bodyPr wrap="none" anchor="ctr">
              <a:spAutoFit/>
            </a:bodyPr>
            <a:lstStyle/>
            <a:p>
              <a:pPr algn="ctr" eaLnBrk="0" hangingPunct="0">
                <a:spcBef>
                  <a:spcPct val="50000"/>
                </a:spcBef>
              </a:pPr>
              <a:r>
                <a:rPr lang="en-US" sz="1400">
                  <a:effectLst>
                    <a:outerShdw blurRad="38100" dist="38100" dir="2700000" algn="tl">
                      <a:srgbClr val="C0C0C0"/>
                    </a:outerShdw>
                  </a:effectLst>
                </a:rPr>
                <a:t>The Indian Caste System</a:t>
              </a:r>
            </a:p>
          </p:txBody>
        </p:sp>
      </p:grpSp>
      <p:pic>
        <p:nvPicPr>
          <p:cNvPr id="190470" name="Picture 6" descr="mundo-front"/>
          <p:cNvPicPr>
            <a:picLocks noChangeAspect="1" noChangeArrowheads="1"/>
          </p:cNvPicPr>
          <p:nvPr/>
        </p:nvPicPr>
        <p:blipFill>
          <a:blip r:embed="rId4"/>
          <a:srcRect/>
          <a:stretch>
            <a:fillRect/>
          </a:stretch>
        </p:blipFill>
        <p:spPr bwMode="auto">
          <a:xfrm>
            <a:off x="2590800" y="4114800"/>
            <a:ext cx="1828800" cy="1820863"/>
          </a:xfrm>
          <a:prstGeom prst="rect">
            <a:avLst/>
          </a:prstGeom>
          <a:noFill/>
        </p:spPr>
      </p:pic>
      <p:sp>
        <p:nvSpPr>
          <p:cNvPr id="190471" name="AutoShape 7"/>
          <p:cNvSpPr>
            <a:spLocks noChangeArrowheads="1"/>
          </p:cNvSpPr>
          <p:nvPr/>
        </p:nvSpPr>
        <p:spPr bwMode="auto">
          <a:xfrm>
            <a:off x="3505200" y="914400"/>
            <a:ext cx="3206750" cy="1397000"/>
          </a:xfrm>
          <a:prstGeom prst="wedgeEllipseCallout">
            <a:avLst>
              <a:gd name="adj1" fmla="val -25991"/>
              <a:gd name="adj2" fmla="val 194204"/>
            </a:avLst>
          </a:prstGeom>
          <a:solidFill>
            <a:schemeClr val="bg1"/>
          </a:solidFill>
          <a:ln w="9525">
            <a:solidFill>
              <a:srgbClr val="0A56A4"/>
            </a:solidFill>
            <a:miter lim="800000"/>
            <a:headEnd/>
            <a:tailEnd/>
          </a:ln>
          <a:effectLst/>
        </p:spPr>
        <p:txBody>
          <a:bodyPr anchor="ctr">
            <a:spAutoFit/>
          </a:bodyPr>
          <a:lstStyle/>
          <a:p>
            <a:pPr algn="ctr"/>
            <a:r>
              <a:rPr lang="en-US" sz="2000" b="1">
                <a:solidFill>
                  <a:srgbClr val="0A56A4"/>
                </a:solidFill>
              </a:rPr>
              <a:t>#2 </a:t>
            </a:r>
          </a:p>
          <a:p>
            <a:pPr algn="ctr"/>
            <a:r>
              <a:rPr lang="en-US" sz="2000" b="1">
                <a:solidFill>
                  <a:srgbClr val="0A56A4"/>
                </a:solidFill>
              </a:rPr>
              <a:t>More complex societies!</a:t>
            </a:r>
          </a:p>
        </p:txBody>
      </p:sp>
      <p:sp>
        <p:nvSpPr>
          <p:cNvPr id="190478" name="Text Box 14"/>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90479" name="Picture 15"/>
          <p:cNvPicPr>
            <a:picLocks noChangeAspect="1" noChangeArrowheads="1"/>
          </p:cNvPicPr>
          <p:nvPr/>
        </p:nvPicPr>
        <p:blipFill>
          <a:blip r:embed="rId5"/>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0466"/>
                                        </p:tgtEl>
                                        <p:attrNameLst>
                                          <p:attrName>style.visibility</p:attrName>
                                        </p:attrNameLst>
                                      </p:cBhvr>
                                      <p:to>
                                        <p:strVal val="visible"/>
                                      </p:to>
                                    </p:set>
                                    <p:animEffect transition="in" filter="fade">
                                      <p:cBhvr>
                                        <p:cTn id="7" dur="1000"/>
                                        <p:tgtEl>
                                          <p:spTgt spid="190466"/>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90470"/>
                                        </p:tgtEl>
                                        <p:attrNameLst>
                                          <p:attrName>style.visibility</p:attrName>
                                        </p:attrNameLst>
                                      </p:cBhvr>
                                      <p:to>
                                        <p:strVal val="visible"/>
                                      </p:to>
                                    </p:set>
                                    <p:animEffect transition="in" filter="fade">
                                      <p:cBhvr>
                                        <p:cTn id="11" dur="1000"/>
                                        <p:tgtEl>
                                          <p:spTgt spid="190470"/>
                                        </p:tgtEl>
                                      </p:cBhvr>
                                    </p:animEffect>
                                    <p:anim calcmode="lin" valueType="num">
                                      <p:cBhvr>
                                        <p:cTn id="12" dur="1000" fill="hold"/>
                                        <p:tgtEl>
                                          <p:spTgt spid="190470"/>
                                        </p:tgtEl>
                                        <p:attrNameLst>
                                          <p:attrName>style.rotation</p:attrName>
                                        </p:attrNameLst>
                                      </p:cBhvr>
                                      <p:tavLst>
                                        <p:tav tm="0">
                                          <p:val>
                                            <p:fltVal val="720"/>
                                          </p:val>
                                        </p:tav>
                                        <p:tav tm="100000">
                                          <p:val>
                                            <p:fltVal val="0"/>
                                          </p:val>
                                        </p:tav>
                                      </p:tavLst>
                                    </p:anim>
                                    <p:anim calcmode="lin" valueType="num">
                                      <p:cBhvr>
                                        <p:cTn id="13" dur="1000" fill="hold"/>
                                        <p:tgtEl>
                                          <p:spTgt spid="190470"/>
                                        </p:tgtEl>
                                        <p:attrNameLst>
                                          <p:attrName>ppt_h</p:attrName>
                                        </p:attrNameLst>
                                      </p:cBhvr>
                                      <p:tavLst>
                                        <p:tav tm="0">
                                          <p:val>
                                            <p:fltVal val="0"/>
                                          </p:val>
                                        </p:tav>
                                        <p:tav tm="100000">
                                          <p:val>
                                            <p:strVal val="#ppt_h"/>
                                          </p:val>
                                        </p:tav>
                                      </p:tavLst>
                                    </p:anim>
                                    <p:anim calcmode="lin" valueType="num">
                                      <p:cBhvr>
                                        <p:cTn id="14" dur="1000" fill="hold"/>
                                        <p:tgtEl>
                                          <p:spTgt spid="190470"/>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0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6" grpId="0" autoUpdateAnimBg="0"/>
      <p:bldP spid="1904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5219492-7CCB-4F7A-8E38-AFEBAD3FF651}" type="slidenum">
              <a:rPr lang="en-US"/>
              <a:pPr/>
              <a:t>15</a:t>
            </a:fld>
            <a:endParaRPr lang="en-US"/>
          </a:p>
        </p:txBody>
      </p:sp>
      <p:pic>
        <p:nvPicPr>
          <p:cNvPr id="191490" name="Picture 2"/>
          <p:cNvPicPr>
            <a:picLocks noChangeAspect="1" noChangeArrowheads="1"/>
          </p:cNvPicPr>
          <p:nvPr/>
        </p:nvPicPr>
        <p:blipFill>
          <a:blip r:embed="rId3"/>
          <a:srcRect l="7280" r="13768"/>
          <a:stretch>
            <a:fillRect/>
          </a:stretch>
        </p:blipFill>
        <p:spPr bwMode="auto">
          <a:xfrm>
            <a:off x="4572000" y="457200"/>
            <a:ext cx="4114800" cy="5257800"/>
          </a:xfrm>
          <a:prstGeom prst="rect">
            <a:avLst/>
          </a:prstGeom>
          <a:noFill/>
          <a:ln w="76200" cmpd="tri" algn="ctr">
            <a:solidFill>
              <a:srgbClr val="CD7C11"/>
            </a:solidFill>
            <a:miter lim="800000"/>
            <a:headEnd/>
            <a:tailEnd/>
          </a:ln>
          <a:effectLst/>
        </p:spPr>
      </p:pic>
      <p:sp>
        <p:nvSpPr>
          <p:cNvPr id="191491" name="AutoShape 3"/>
          <p:cNvSpPr>
            <a:spLocks noChangeArrowheads="1"/>
          </p:cNvSpPr>
          <p:nvPr/>
        </p:nvSpPr>
        <p:spPr bwMode="auto">
          <a:xfrm flipH="1">
            <a:off x="1219200" y="1768475"/>
            <a:ext cx="2590800" cy="1419225"/>
          </a:xfrm>
          <a:prstGeom prst="wedgeRoundRectCallout">
            <a:avLst>
              <a:gd name="adj1" fmla="val -114218"/>
              <a:gd name="adj2" fmla="val 94319"/>
              <a:gd name="adj3" fmla="val 16667"/>
            </a:avLst>
          </a:prstGeom>
          <a:solidFill>
            <a:schemeClr val="bg1"/>
          </a:solidFill>
          <a:ln w="9525" algn="ctr">
            <a:solidFill>
              <a:srgbClr val="CD7C11"/>
            </a:solidFill>
            <a:miter lim="800000"/>
            <a:headEnd/>
            <a:tailEnd/>
          </a:ln>
          <a:effectLst/>
        </p:spPr>
        <p:txBody>
          <a:bodyPr anchor="ctr">
            <a:spAutoFit/>
          </a:bodyPr>
          <a:lstStyle/>
          <a:p>
            <a:pPr algn="ctr"/>
            <a:r>
              <a:rPr lang="en-US" sz="2000" b="1">
                <a:solidFill>
                  <a:srgbClr val="995C0C"/>
                </a:solidFill>
                <a:effectLst>
                  <a:outerShdw blurRad="38100" dist="38100" dir="2700000" algn="tl">
                    <a:srgbClr val="C0C0C0"/>
                  </a:outerShdw>
                </a:effectLst>
              </a:rPr>
              <a:t>#3</a:t>
            </a:r>
          </a:p>
          <a:p>
            <a:pPr algn="ctr"/>
            <a:r>
              <a:rPr lang="en-US" sz="2000" b="1">
                <a:solidFill>
                  <a:srgbClr val="995C0C"/>
                </a:solidFill>
                <a:effectLst>
                  <a:outerShdw blurRad="38100" dist="38100" dir="2700000" algn="tl">
                    <a:srgbClr val="C0C0C0"/>
                  </a:outerShdw>
                </a:effectLst>
              </a:rPr>
              <a:t>Collective learning increased!</a:t>
            </a:r>
          </a:p>
        </p:txBody>
      </p:sp>
      <p:sp>
        <p:nvSpPr>
          <p:cNvPr id="191492" name="AutoShape 4">
            <a:hlinkClick r:id="rId4" action="ppaction://hlinksldjump" highlightClick="1"/>
          </p:cNvPr>
          <p:cNvSpPr>
            <a:spLocks noChangeArrowheads="1"/>
          </p:cNvSpPr>
          <p:nvPr/>
        </p:nvSpPr>
        <p:spPr bwMode="auto">
          <a:xfrm>
            <a:off x="177800" y="6326188"/>
            <a:ext cx="469900" cy="366712"/>
          </a:xfrm>
          <a:prstGeom prst="actionButtonHome">
            <a:avLst/>
          </a:prstGeom>
          <a:noFill/>
          <a:ln w="9525">
            <a:solidFill>
              <a:schemeClr val="tx1"/>
            </a:solidFill>
            <a:miter lim="800000"/>
            <a:headEnd/>
            <a:tailEnd/>
          </a:ln>
          <a:effectLst/>
        </p:spPr>
        <p:txBody>
          <a:bodyPr wrap="none" anchor="ctr"/>
          <a:lstStyle/>
          <a:p>
            <a:endParaRPr lang="en-US"/>
          </a:p>
        </p:txBody>
      </p:sp>
      <p:sp>
        <p:nvSpPr>
          <p:cNvPr id="191496" name="Text Box 8"/>
          <p:cNvSpPr txBox="1">
            <a:spLocks noChangeArrowheads="1"/>
          </p:cNvSpPr>
          <p:nvPr/>
        </p:nvSpPr>
        <p:spPr bwMode="auto">
          <a:xfrm>
            <a:off x="1343025" y="409575"/>
            <a:ext cx="2905125" cy="822325"/>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Consequences </a:t>
            </a:r>
            <a:endParaRPr lang="en-US" sz="2400">
              <a:solidFill>
                <a:srgbClr val="995C0C"/>
              </a:solidFill>
            </a:endParaRPr>
          </a:p>
        </p:txBody>
      </p:sp>
      <p:pic>
        <p:nvPicPr>
          <p:cNvPr id="191497" name="Picture 9"/>
          <p:cNvPicPr>
            <a:picLocks noChangeAspect="1" noChangeArrowheads="1"/>
          </p:cNvPicPr>
          <p:nvPr/>
        </p:nvPicPr>
        <p:blipFill>
          <a:blip r:embed="rId5"/>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191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C8B418DC-06F6-4316-9AE5-6B85DC67551E}" type="slidenum">
              <a:rPr lang="en-US"/>
              <a:pPr/>
              <a:t>16</a:t>
            </a:fld>
            <a:endParaRPr lang="en-US"/>
          </a:p>
        </p:txBody>
      </p:sp>
      <p:pic>
        <p:nvPicPr>
          <p:cNvPr id="192514" name="Picture 2" descr="mundo-front"/>
          <p:cNvPicPr>
            <a:picLocks noChangeAspect="1" noChangeArrowheads="1"/>
          </p:cNvPicPr>
          <p:nvPr/>
        </p:nvPicPr>
        <p:blipFill>
          <a:blip r:embed="rId3"/>
          <a:srcRect/>
          <a:stretch>
            <a:fillRect/>
          </a:stretch>
        </p:blipFill>
        <p:spPr bwMode="auto">
          <a:xfrm>
            <a:off x="6858000" y="3429000"/>
            <a:ext cx="1828800" cy="1820863"/>
          </a:xfrm>
          <a:prstGeom prst="rect">
            <a:avLst/>
          </a:prstGeom>
          <a:noFill/>
        </p:spPr>
      </p:pic>
      <p:pic>
        <p:nvPicPr>
          <p:cNvPr id="192515" name="Picture 3"/>
          <p:cNvPicPr>
            <a:picLocks noChangeAspect="1" noChangeArrowheads="1"/>
          </p:cNvPicPr>
          <p:nvPr/>
        </p:nvPicPr>
        <p:blipFill>
          <a:blip r:embed="rId4"/>
          <a:srcRect/>
          <a:stretch>
            <a:fillRect/>
          </a:stretch>
        </p:blipFill>
        <p:spPr bwMode="auto">
          <a:xfrm>
            <a:off x="431800" y="2120900"/>
            <a:ext cx="6197600" cy="3594100"/>
          </a:xfrm>
          <a:prstGeom prst="rect">
            <a:avLst/>
          </a:prstGeom>
          <a:noFill/>
        </p:spPr>
      </p:pic>
      <p:sp>
        <p:nvSpPr>
          <p:cNvPr id="192516" name="AutoShape 4"/>
          <p:cNvSpPr>
            <a:spLocks noChangeArrowheads="1"/>
          </p:cNvSpPr>
          <p:nvPr/>
        </p:nvSpPr>
        <p:spPr bwMode="auto">
          <a:xfrm>
            <a:off x="5334000" y="838200"/>
            <a:ext cx="3352800" cy="1900238"/>
          </a:xfrm>
          <a:prstGeom prst="cloudCallout">
            <a:avLst>
              <a:gd name="adj1" fmla="val 17801"/>
              <a:gd name="adj2" fmla="val 92773"/>
            </a:avLst>
          </a:prstGeom>
          <a:solidFill>
            <a:schemeClr val="bg1"/>
          </a:solidFill>
          <a:ln w="9525">
            <a:solidFill>
              <a:srgbClr val="0A56A4"/>
            </a:solidFill>
            <a:round/>
            <a:headEnd/>
            <a:tailEnd/>
          </a:ln>
          <a:effectLst/>
        </p:spPr>
        <p:txBody>
          <a:bodyPr anchor="ctr"/>
          <a:lstStyle/>
          <a:p>
            <a:pPr algn="ctr"/>
            <a:r>
              <a:rPr lang="en-US" sz="2000" b="1">
                <a:solidFill>
                  <a:srgbClr val="0A56A4"/>
                </a:solidFill>
              </a:rPr>
              <a:t>#4</a:t>
            </a:r>
          </a:p>
          <a:p>
            <a:pPr algn="ctr"/>
            <a:r>
              <a:rPr lang="en-US" sz="2000" b="1">
                <a:solidFill>
                  <a:srgbClr val="0A56A4"/>
                </a:solidFill>
              </a:rPr>
              <a:t>More people began living in large cities!</a:t>
            </a:r>
          </a:p>
        </p:txBody>
      </p:sp>
      <p:grpSp>
        <p:nvGrpSpPr>
          <p:cNvPr id="192517" name="Group 5"/>
          <p:cNvGrpSpPr>
            <a:grpSpLocks/>
          </p:cNvGrpSpPr>
          <p:nvPr/>
        </p:nvGrpSpPr>
        <p:grpSpPr bwMode="auto">
          <a:xfrm>
            <a:off x="457200" y="409575"/>
            <a:ext cx="3790950" cy="962025"/>
            <a:chOff x="288" y="258"/>
            <a:chExt cx="2388" cy="606"/>
          </a:xfrm>
        </p:grpSpPr>
        <p:sp>
          <p:nvSpPr>
            <p:cNvPr id="192518" name="Text Box 6"/>
            <p:cNvSpPr txBox="1">
              <a:spLocks noChangeArrowheads="1"/>
            </p:cNvSpPr>
            <p:nvPr/>
          </p:nvSpPr>
          <p:spPr bwMode="auto">
            <a:xfrm>
              <a:off x="846" y="258"/>
              <a:ext cx="1830"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a:t>
              </a:r>
            </a:p>
            <a:p>
              <a:r>
                <a:rPr lang="en-US" sz="2400" b="1">
                  <a:solidFill>
                    <a:srgbClr val="995C0C"/>
                  </a:solidFill>
                  <a:effectLst>
                    <a:outerShdw blurRad="38100" dist="38100" dir="2700000" algn="tl">
                      <a:srgbClr val="C0C0C0"/>
                    </a:outerShdw>
                  </a:effectLst>
                </a:rPr>
                <a:t>Cities </a:t>
              </a:r>
              <a:endParaRPr lang="en-US" sz="2000">
                <a:solidFill>
                  <a:srgbClr val="995C0C"/>
                </a:solidFill>
              </a:endParaRPr>
            </a:p>
          </p:txBody>
        </p:sp>
        <p:pic>
          <p:nvPicPr>
            <p:cNvPr id="192519" name="Picture 7"/>
            <p:cNvPicPr>
              <a:picLocks noChangeAspect="1" noChangeArrowheads="1"/>
            </p:cNvPicPr>
            <p:nvPr/>
          </p:nvPicPr>
          <p:blipFill>
            <a:blip r:embed="rId5"/>
            <a:srcRect/>
            <a:stretch>
              <a:fillRect/>
            </a:stretch>
          </p:blipFill>
          <p:spPr bwMode="auto">
            <a:xfrm>
              <a:off x="288" y="288"/>
              <a:ext cx="576" cy="576"/>
            </a:xfrm>
            <a:prstGeom prst="rect">
              <a:avLst/>
            </a:prstGeom>
            <a:noFill/>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fade">
                                      <p:cBhvr>
                                        <p:cTn id="7" dur="1000"/>
                                        <p:tgtEl>
                                          <p:spTgt spid="192515"/>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92514"/>
                                        </p:tgtEl>
                                        <p:attrNameLst>
                                          <p:attrName>style.visibility</p:attrName>
                                        </p:attrNameLst>
                                      </p:cBhvr>
                                      <p:to>
                                        <p:strVal val="visible"/>
                                      </p:to>
                                    </p:set>
                                    <p:animEffect transition="in" filter="fade">
                                      <p:cBhvr>
                                        <p:cTn id="11" dur="1000"/>
                                        <p:tgtEl>
                                          <p:spTgt spid="192514"/>
                                        </p:tgtEl>
                                      </p:cBhvr>
                                    </p:animEffect>
                                    <p:anim calcmode="lin" valueType="num">
                                      <p:cBhvr>
                                        <p:cTn id="12" dur="1000" fill="hold"/>
                                        <p:tgtEl>
                                          <p:spTgt spid="192514"/>
                                        </p:tgtEl>
                                        <p:attrNameLst>
                                          <p:attrName>style.rotation</p:attrName>
                                        </p:attrNameLst>
                                      </p:cBhvr>
                                      <p:tavLst>
                                        <p:tav tm="0">
                                          <p:val>
                                            <p:fltVal val="720"/>
                                          </p:val>
                                        </p:tav>
                                        <p:tav tm="100000">
                                          <p:val>
                                            <p:fltVal val="0"/>
                                          </p:val>
                                        </p:tav>
                                      </p:tavLst>
                                    </p:anim>
                                    <p:anim calcmode="lin" valueType="num">
                                      <p:cBhvr>
                                        <p:cTn id="13" dur="1000" fill="hold"/>
                                        <p:tgtEl>
                                          <p:spTgt spid="192514"/>
                                        </p:tgtEl>
                                        <p:attrNameLst>
                                          <p:attrName>ppt_h</p:attrName>
                                        </p:attrNameLst>
                                      </p:cBhvr>
                                      <p:tavLst>
                                        <p:tav tm="0">
                                          <p:val>
                                            <p:fltVal val="0"/>
                                          </p:val>
                                        </p:tav>
                                        <p:tav tm="100000">
                                          <p:val>
                                            <p:strVal val="#ppt_h"/>
                                          </p:val>
                                        </p:tav>
                                      </p:tavLst>
                                    </p:anim>
                                    <p:anim calcmode="lin" valueType="num">
                                      <p:cBhvr>
                                        <p:cTn id="14" dur="1000" fill="hold"/>
                                        <p:tgtEl>
                                          <p:spTgt spid="192514"/>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2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2C37C46-003B-4E86-9BC1-71F8890DCEF3}" type="slidenum">
              <a:rPr lang="en-US"/>
              <a:pPr/>
              <a:t>17</a:t>
            </a:fld>
            <a:endParaRPr lang="en-US"/>
          </a:p>
        </p:txBody>
      </p:sp>
      <p:sp>
        <p:nvSpPr>
          <p:cNvPr id="193538" name="Text Box 2">
            <a:hlinkHover r:id="" action="ppaction://noaction" highlightClick="1"/>
          </p:cNvPr>
          <p:cNvSpPr txBox="1">
            <a:spLocks noChangeArrowheads="1"/>
          </p:cNvSpPr>
          <p:nvPr/>
        </p:nvSpPr>
        <p:spPr bwMode="auto">
          <a:xfrm>
            <a:off x="5029200" y="533400"/>
            <a:ext cx="3657600" cy="579438"/>
          </a:xfrm>
          <a:prstGeom prst="rect">
            <a:avLst/>
          </a:prstGeom>
          <a:noFill/>
          <a:ln w="9525">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Alexandria</a:t>
            </a:r>
          </a:p>
        </p:txBody>
      </p:sp>
      <p:sp>
        <p:nvSpPr>
          <p:cNvPr id="193539" name="Text Box 3"/>
          <p:cNvSpPr txBox="1">
            <a:spLocks noChangeArrowheads="1"/>
          </p:cNvSpPr>
          <p:nvPr/>
        </p:nvSpPr>
        <p:spPr bwMode="auto">
          <a:xfrm>
            <a:off x="5029200" y="1447800"/>
            <a:ext cx="3657600" cy="2225675"/>
          </a:xfrm>
          <a:prstGeom prst="rect">
            <a:avLst/>
          </a:prstGeom>
          <a:noFill/>
          <a:ln w="9525">
            <a:noFill/>
            <a:miter lim="800000"/>
            <a:headEnd/>
            <a:tailEnd/>
          </a:ln>
          <a:effectLst/>
        </p:spPr>
        <p:txBody>
          <a:bodyPr>
            <a:spAutoFit/>
          </a:bodyPr>
          <a:lstStyle/>
          <a:p>
            <a:pPr marL="174625" indent="-174625" eaLnBrk="0" hangingPunct="0"/>
            <a:r>
              <a:rPr lang="en-US">
                <a:solidFill>
                  <a:srgbClr val="995C0C"/>
                </a:solidFill>
                <a:effectLst>
                  <a:outerShdw blurRad="38100" dist="38100" dir="2700000" algn="tl">
                    <a:srgbClr val="C0C0C0"/>
                  </a:outerShdw>
                </a:effectLst>
              </a:rPr>
              <a:t>• </a:t>
            </a:r>
            <a:r>
              <a:rPr lang="en-US" sz="2000">
                <a:solidFill>
                  <a:srgbClr val="995C0C"/>
                </a:solidFill>
                <a:effectLst>
                  <a:outerShdw blurRad="38100" dist="38100" dir="2700000" algn="tl">
                    <a:srgbClr val="C0C0C0"/>
                  </a:outerShdw>
                </a:effectLst>
              </a:rPr>
              <a:t>Founded by Alexander the Great in 331 BCE</a:t>
            </a:r>
          </a:p>
          <a:p>
            <a:pPr marL="174625" indent="-174625" eaLnBrk="0" hangingPunct="0"/>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Important trade center </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Its library home to many famous scholars</a:t>
            </a:r>
          </a:p>
        </p:txBody>
      </p:sp>
      <p:sp>
        <p:nvSpPr>
          <p:cNvPr id="193540" name="Text Box 4"/>
          <p:cNvSpPr txBox="1">
            <a:spLocks noChangeArrowheads="1"/>
          </p:cNvSpPr>
          <p:nvPr/>
        </p:nvSpPr>
        <p:spPr bwMode="auto">
          <a:xfrm>
            <a:off x="5029200" y="3840163"/>
            <a:ext cx="3657600" cy="1803400"/>
          </a:xfrm>
          <a:prstGeom prst="rect">
            <a:avLst/>
          </a:prstGeom>
          <a:noFill/>
          <a:ln w="9525">
            <a:noFill/>
            <a:miter lim="800000"/>
            <a:headEnd/>
            <a:tailEnd/>
          </a:ln>
          <a:effectLst/>
        </p:spPr>
        <p:txBody>
          <a:bodyPr anchor="ctr">
            <a:spAutoFit/>
          </a:bodyPr>
          <a:lstStyle/>
          <a:p>
            <a:pPr eaLnBrk="0" hangingPunct="0"/>
            <a:r>
              <a:rPr lang="en-US" sz="1600" b="1" i="1">
                <a:solidFill>
                  <a:srgbClr val="995C0C"/>
                </a:solidFill>
                <a:effectLst>
                  <a:outerShdw blurRad="38100" dist="38100" dir="2700000" algn="tl">
                    <a:srgbClr val="C0C0C0"/>
                  </a:outerShdw>
                </a:effectLst>
              </a:rPr>
              <a:t>There were not only Greeks and Italians, but also Syrians, Libyans, Cilicians and yet others from farther countries—Ethiopians, Arabs, as well as Bactrians, Scythians, Persians, and a few Indians.</a:t>
            </a:r>
            <a:r>
              <a:rPr lang="en-US" sz="1400" i="1">
                <a:solidFill>
                  <a:srgbClr val="995C0C"/>
                </a:solidFill>
                <a:effectLst>
                  <a:outerShdw blurRad="38100" dist="38100" dir="2700000" algn="tl">
                    <a:srgbClr val="C0C0C0"/>
                  </a:outerShdw>
                </a:effectLst>
              </a:rPr>
              <a:t> </a:t>
            </a:r>
          </a:p>
        </p:txBody>
      </p:sp>
      <p:sp>
        <p:nvSpPr>
          <p:cNvPr id="193541" name="Text Box 5"/>
          <p:cNvSpPr txBox="1">
            <a:spLocks noChangeArrowheads="1"/>
          </p:cNvSpPr>
          <p:nvPr/>
        </p:nvSpPr>
        <p:spPr bwMode="auto">
          <a:xfrm>
            <a:off x="6248400" y="5410200"/>
            <a:ext cx="1462088" cy="730250"/>
          </a:xfrm>
          <a:prstGeom prst="rect">
            <a:avLst/>
          </a:prstGeom>
          <a:noFill/>
          <a:ln w="9525">
            <a:noFill/>
            <a:miter lim="800000"/>
            <a:headEnd/>
            <a:tailEnd/>
          </a:ln>
          <a:effectLst/>
        </p:spPr>
        <p:txBody>
          <a:bodyPr anchor="ctr">
            <a:spAutoFit/>
          </a:bodyPr>
          <a:lstStyle/>
          <a:p>
            <a:pPr algn="r" eaLnBrk="0" hangingPunct="0"/>
            <a:r>
              <a:rPr lang="en-US" sz="1400">
                <a:solidFill>
                  <a:srgbClr val="995C0C"/>
                </a:solidFill>
                <a:effectLst>
                  <a:outerShdw blurRad="38100" dist="38100" dir="2700000" algn="tl">
                    <a:srgbClr val="C0C0C0"/>
                  </a:outerShdw>
                </a:effectLst>
              </a:rPr>
              <a:t>A Greek orator writing about  Alexandria</a:t>
            </a:r>
          </a:p>
        </p:txBody>
      </p:sp>
      <p:pic>
        <p:nvPicPr>
          <p:cNvPr id="193542" name="Picture 6"/>
          <p:cNvPicPr>
            <a:picLocks noChangeAspect="1" noChangeArrowheads="1"/>
          </p:cNvPicPr>
          <p:nvPr/>
        </p:nvPicPr>
        <p:blipFill>
          <a:blip r:embed="rId3"/>
          <a:srcRect/>
          <a:stretch>
            <a:fillRect/>
          </a:stretch>
        </p:blipFill>
        <p:spPr bwMode="auto">
          <a:xfrm>
            <a:off x="457200" y="457200"/>
            <a:ext cx="4114800" cy="5257800"/>
          </a:xfrm>
          <a:prstGeom prst="rect">
            <a:avLst/>
          </a:prstGeom>
          <a:noFill/>
          <a:ln w="76200" cmpd="tri" algn="ctr">
            <a:solidFill>
              <a:srgbClr val="CD7C11"/>
            </a:solidFill>
            <a:miter lim="800000"/>
            <a:headEnd/>
            <a:tailEnd/>
          </a:ln>
          <a:effectLst/>
        </p:spPr>
      </p:pic>
      <p:sp>
        <p:nvSpPr>
          <p:cNvPr id="193543" name="Text Box 7"/>
          <p:cNvSpPr txBox="1">
            <a:spLocks noChangeArrowheads="1"/>
          </p:cNvSpPr>
          <p:nvPr/>
        </p:nvSpPr>
        <p:spPr bwMode="auto">
          <a:xfrm>
            <a:off x="762000" y="5791200"/>
            <a:ext cx="3352800" cy="304800"/>
          </a:xfrm>
          <a:prstGeom prst="rect">
            <a:avLst/>
          </a:prstGeom>
          <a:noFill/>
          <a:ln w="9525">
            <a:noFill/>
            <a:miter lim="800000"/>
            <a:headEnd/>
            <a:tailEnd/>
          </a:ln>
          <a:effectLst/>
        </p:spPr>
        <p:txBody>
          <a:bodyPr anchor="ctr">
            <a:spAutoFit/>
          </a:bodyPr>
          <a:lstStyle/>
          <a:p>
            <a:pPr eaLnBrk="0" hangingPunct="0"/>
            <a:r>
              <a:rPr lang="en-US" sz="1400" b="1">
                <a:solidFill>
                  <a:srgbClr val="995C0C"/>
                </a:solidFill>
                <a:effectLst>
                  <a:outerShdw blurRad="38100" dist="38100" dir="2700000" algn="tl">
                    <a:srgbClr val="C0C0C0"/>
                  </a:outerShdw>
                </a:effectLst>
              </a:rPr>
              <a:t>The Pharos Lighthouse in Alexandria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1000"/>
                                        <p:tgtEl>
                                          <p:spTgt spid="1935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3542"/>
                                        </p:tgtEl>
                                        <p:attrNameLst>
                                          <p:attrName>style.visibility</p:attrName>
                                        </p:attrNameLst>
                                      </p:cBhvr>
                                      <p:to>
                                        <p:strVal val="visible"/>
                                      </p:to>
                                    </p:set>
                                    <p:animEffect transition="in" filter="fade">
                                      <p:cBhvr>
                                        <p:cTn id="11" dur="1000"/>
                                        <p:tgtEl>
                                          <p:spTgt spid="193542"/>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3543"/>
                                        </p:tgtEl>
                                        <p:attrNameLst>
                                          <p:attrName>style.visibility</p:attrName>
                                        </p:attrNameLst>
                                      </p:cBhvr>
                                      <p:to>
                                        <p:strVal val="visible"/>
                                      </p:to>
                                    </p:set>
                                    <p:animEffect transition="in" filter="fade">
                                      <p:cBhvr>
                                        <p:cTn id="15" dur="1000"/>
                                        <p:tgtEl>
                                          <p:spTgt spid="1935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3539">
                                            <p:txEl>
                                              <p:pRg st="0" end="0"/>
                                            </p:txEl>
                                          </p:spTgt>
                                        </p:tgtEl>
                                        <p:attrNameLst>
                                          <p:attrName>style.visibility</p:attrName>
                                        </p:attrNameLst>
                                      </p:cBhvr>
                                      <p:to>
                                        <p:strVal val="visible"/>
                                      </p:to>
                                    </p:set>
                                    <p:animEffect transition="in" filter="fade">
                                      <p:cBhvr>
                                        <p:cTn id="20" dur="1000"/>
                                        <p:tgtEl>
                                          <p:spTgt spid="19353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3539">
                                            <p:txEl>
                                              <p:pRg st="2" end="2"/>
                                            </p:txEl>
                                          </p:spTgt>
                                        </p:tgtEl>
                                        <p:attrNameLst>
                                          <p:attrName>style.visibility</p:attrName>
                                        </p:attrNameLst>
                                      </p:cBhvr>
                                      <p:to>
                                        <p:strVal val="visible"/>
                                      </p:to>
                                    </p:set>
                                    <p:animEffect transition="in" filter="fade">
                                      <p:cBhvr>
                                        <p:cTn id="25" dur="1000"/>
                                        <p:tgtEl>
                                          <p:spTgt spid="19353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3539">
                                            <p:txEl>
                                              <p:pRg st="4" end="4"/>
                                            </p:txEl>
                                          </p:spTgt>
                                        </p:tgtEl>
                                        <p:attrNameLst>
                                          <p:attrName>style.visibility</p:attrName>
                                        </p:attrNameLst>
                                      </p:cBhvr>
                                      <p:to>
                                        <p:strVal val="visible"/>
                                      </p:to>
                                    </p:set>
                                    <p:animEffect transition="in" filter="fade">
                                      <p:cBhvr>
                                        <p:cTn id="30" dur="1000"/>
                                        <p:tgtEl>
                                          <p:spTgt spid="19353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3540">
                                            <p:txEl>
                                              <p:pRg st="0" end="0"/>
                                            </p:txEl>
                                          </p:spTgt>
                                        </p:tgtEl>
                                        <p:attrNameLst>
                                          <p:attrName>style.visibility</p:attrName>
                                        </p:attrNameLst>
                                      </p:cBhvr>
                                      <p:to>
                                        <p:strVal val="visible"/>
                                      </p:to>
                                    </p:set>
                                    <p:animEffect transition="in" filter="fade">
                                      <p:cBhvr>
                                        <p:cTn id="35" dur="1000"/>
                                        <p:tgtEl>
                                          <p:spTgt spid="193540">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93541">
                                            <p:txEl>
                                              <p:pRg st="0" end="0"/>
                                            </p:txEl>
                                          </p:spTgt>
                                        </p:tgtEl>
                                        <p:attrNameLst>
                                          <p:attrName>style.visibility</p:attrName>
                                        </p:attrNameLst>
                                      </p:cBhvr>
                                      <p:to>
                                        <p:strVal val="visible"/>
                                      </p:to>
                                    </p:set>
                                    <p:animEffect transition="in" filter="fade">
                                      <p:cBhvr>
                                        <p:cTn id="39" dur="1000"/>
                                        <p:tgtEl>
                                          <p:spTgt spid="1935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D90E446F-64CD-4BB8-B8E2-A817AC17AE7A}" type="slidenum">
              <a:rPr lang="en-US"/>
              <a:pPr/>
              <a:t>18</a:t>
            </a:fld>
            <a:endParaRPr lang="en-US"/>
          </a:p>
        </p:txBody>
      </p:sp>
      <p:sp>
        <p:nvSpPr>
          <p:cNvPr id="194562" name="Text Box 2">
            <a:hlinkHover r:id="" action="ppaction://noaction" highlightClick="1"/>
          </p:cNvPr>
          <p:cNvSpPr txBox="1">
            <a:spLocks noChangeArrowheads="1"/>
          </p:cNvSpPr>
          <p:nvPr/>
        </p:nvSpPr>
        <p:spPr bwMode="auto">
          <a:xfrm>
            <a:off x="457200" y="3048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Changan (Xian)</a:t>
            </a:r>
          </a:p>
        </p:txBody>
      </p:sp>
      <p:sp>
        <p:nvSpPr>
          <p:cNvPr id="194563" name="Text Box 3"/>
          <p:cNvSpPr txBox="1">
            <a:spLocks noChangeArrowheads="1"/>
          </p:cNvSpPr>
          <p:nvPr/>
        </p:nvSpPr>
        <p:spPr bwMode="auto">
          <a:xfrm>
            <a:off x="457200" y="1066800"/>
            <a:ext cx="3657600" cy="2835275"/>
          </a:xfrm>
          <a:prstGeom prst="rect">
            <a:avLst/>
          </a:prstGeom>
          <a:noFill/>
          <a:ln w="9525">
            <a:noFill/>
            <a:miter lim="800000"/>
            <a:headEnd/>
            <a:tailEnd/>
          </a:ln>
          <a:effectLst/>
        </p:spPr>
        <p:txBody>
          <a:bodyPr>
            <a:spAutoFit/>
          </a:bodyPr>
          <a:lstStyle/>
          <a:p>
            <a:pPr marL="174625" indent="-174625" eaLnBrk="0" hangingPunct="0"/>
            <a:r>
              <a:rPr lang="en-US">
                <a:solidFill>
                  <a:srgbClr val="995C0C"/>
                </a:solidFill>
                <a:effectLst>
                  <a:outerShdw blurRad="38100" dist="38100" dir="2700000" algn="tl">
                    <a:srgbClr val="C0C0C0"/>
                  </a:outerShdw>
                </a:effectLst>
              </a:rPr>
              <a:t>• </a:t>
            </a:r>
            <a:r>
              <a:rPr lang="en-US" sz="2000">
                <a:solidFill>
                  <a:srgbClr val="995C0C"/>
                </a:solidFill>
                <a:effectLst>
                  <a:outerShdw blurRad="38100" dist="38100" dir="2700000" algn="tl">
                    <a:srgbClr val="C0C0C0"/>
                  </a:outerShdw>
                </a:effectLst>
              </a:rPr>
              <a:t>Capital of China during the Han dynasty</a:t>
            </a:r>
          </a:p>
          <a:p>
            <a:pPr marL="174625" indent="-174625" eaLnBrk="0" hangingPunct="0"/>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Located at the eastern end of the silk road</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Merchants and diplomats brought trade goods and new ideas</a:t>
            </a:r>
          </a:p>
        </p:txBody>
      </p:sp>
      <p:pic>
        <p:nvPicPr>
          <p:cNvPr id="194564" name="Picture 4"/>
          <p:cNvPicPr>
            <a:picLocks noChangeAspect="1" noChangeArrowheads="1"/>
          </p:cNvPicPr>
          <p:nvPr/>
        </p:nvPicPr>
        <p:blipFill>
          <a:blip r:embed="rId3"/>
          <a:srcRect/>
          <a:stretch>
            <a:fillRect/>
          </a:stretch>
        </p:blipFill>
        <p:spPr bwMode="auto">
          <a:xfrm>
            <a:off x="3200400" y="2479675"/>
            <a:ext cx="5486400" cy="3697288"/>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1000"/>
                                        <p:tgtEl>
                                          <p:spTgt spid="19456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4564"/>
                                        </p:tgtEl>
                                        <p:attrNameLst>
                                          <p:attrName>style.visibility</p:attrName>
                                        </p:attrNameLst>
                                      </p:cBhvr>
                                      <p:to>
                                        <p:strVal val="visible"/>
                                      </p:to>
                                    </p:set>
                                    <p:animEffect transition="in" filter="fade">
                                      <p:cBhvr>
                                        <p:cTn id="11" dur="1000"/>
                                        <p:tgtEl>
                                          <p:spTgt spid="19456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4563">
                                            <p:txEl>
                                              <p:pRg st="0" end="0"/>
                                            </p:txEl>
                                          </p:spTgt>
                                        </p:tgtEl>
                                        <p:attrNameLst>
                                          <p:attrName>style.visibility</p:attrName>
                                        </p:attrNameLst>
                                      </p:cBhvr>
                                      <p:to>
                                        <p:strVal val="visible"/>
                                      </p:to>
                                    </p:set>
                                    <p:animEffect transition="in" filter="fade">
                                      <p:cBhvr>
                                        <p:cTn id="16" dur="1000"/>
                                        <p:tgtEl>
                                          <p:spTgt spid="1945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4563">
                                            <p:txEl>
                                              <p:pRg st="2" end="2"/>
                                            </p:txEl>
                                          </p:spTgt>
                                        </p:tgtEl>
                                        <p:attrNameLst>
                                          <p:attrName>style.visibility</p:attrName>
                                        </p:attrNameLst>
                                      </p:cBhvr>
                                      <p:to>
                                        <p:strVal val="visible"/>
                                      </p:to>
                                    </p:set>
                                    <p:animEffect transition="in" filter="fade">
                                      <p:cBhvr>
                                        <p:cTn id="21" dur="1000"/>
                                        <p:tgtEl>
                                          <p:spTgt spid="19456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4563">
                                            <p:txEl>
                                              <p:pRg st="4" end="4"/>
                                            </p:txEl>
                                          </p:spTgt>
                                        </p:tgtEl>
                                        <p:attrNameLst>
                                          <p:attrName>style.visibility</p:attrName>
                                        </p:attrNameLst>
                                      </p:cBhvr>
                                      <p:to>
                                        <p:strVal val="visible"/>
                                      </p:to>
                                    </p:set>
                                    <p:animEffect transition="in" filter="fade">
                                      <p:cBhvr>
                                        <p:cTn id="26" dur="1000"/>
                                        <p:tgtEl>
                                          <p:spTgt spid="1945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46A7C1F9-6F2B-444E-A1FA-4B746DEF27AD}" type="slidenum">
              <a:rPr lang="en-US"/>
              <a:pPr/>
              <a:t>19</a:t>
            </a:fld>
            <a:endParaRPr lang="en-US"/>
          </a:p>
        </p:txBody>
      </p:sp>
      <p:sp>
        <p:nvSpPr>
          <p:cNvPr id="195586" name="Text Box 2">
            <a:hlinkHover r:id="" action="ppaction://noaction" highlightClick="1"/>
          </p:cNvPr>
          <p:cNvSpPr txBox="1">
            <a:spLocks noChangeArrowheads="1"/>
          </p:cNvSpPr>
          <p:nvPr/>
        </p:nvSpPr>
        <p:spPr bwMode="auto">
          <a:xfrm>
            <a:off x="5029200" y="8382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Persepolis</a:t>
            </a:r>
          </a:p>
        </p:txBody>
      </p:sp>
      <p:pic>
        <p:nvPicPr>
          <p:cNvPr id="195587" name="Picture 3"/>
          <p:cNvPicPr>
            <a:picLocks noChangeAspect="1" noChangeArrowheads="1"/>
          </p:cNvPicPr>
          <p:nvPr/>
        </p:nvPicPr>
        <p:blipFill>
          <a:blip r:embed="rId3"/>
          <a:srcRect l="38835" t="2525" r="8737" b="10339"/>
          <a:stretch>
            <a:fillRect/>
          </a:stretch>
        </p:blipFill>
        <p:spPr bwMode="auto">
          <a:xfrm>
            <a:off x="457200" y="1066800"/>
            <a:ext cx="4113213" cy="5257800"/>
          </a:xfrm>
          <a:prstGeom prst="rect">
            <a:avLst/>
          </a:prstGeom>
          <a:noFill/>
          <a:ln w="76200" cmpd="tri" algn="ctr">
            <a:solidFill>
              <a:srgbClr val="CD7C11"/>
            </a:solidFill>
            <a:miter lim="800000"/>
            <a:headEnd/>
            <a:tailEnd/>
          </a:ln>
          <a:effectLst/>
        </p:spPr>
      </p:pic>
      <p:sp>
        <p:nvSpPr>
          <p:cNvPr id="195588" name="Text Box 4"/>
          <p:cNvSpPr txBox="1">
            <a:spLocks noChangeArrowheads="1"/>
          </p:cNvSpPr>
          <p:nvPr/>
        </p:nvSpPr>
        <p:spPr bwMode="auto">
          <a:xfrm>
            <a:off x="6169025" y="2157413"/>
            <a:ext cx="184150" cy="396875"/>
          </a:xfrm>
          <a:prstGeom prst="rect">
            <a:avLst/>
          </a:prstGeom>
          <a:noFill/>
          <a:ln w="9525">
            <a:noFill/>
            <a:miter lim="800000"/>
            <a:headEnd/>
            <a:tailEnd/>
          </a:ln>
          <a:effectLst/>
        </p:spPr>
        <p:txBody>
          <a:bodyPr wrap="none" anchor="ctr">
            <a:spAutoFit/>
          </a:bodyPr>
          <a:lstStyle/>
          <a:p>
            <a:pPr algn="ctr" eaLnBrk="0" hangingPunct="0">
              <a:spcBef>
                <a:spcPct val="50000"/>
              </a:spcBef>
            </a:pPr>
            <a:endParaRPr lang="en-US" sz="2000">
              <a:effectLst>
                <a:outerShdw blurRad="38100" dist="38100" dir="2700000" algn="tl">
                  <a:srgbClr val="C0C0C0"/>
                </a:outerShdw>
              </a:effectLst>
            </a:endParaRPr>
          </a:p>
        </p:txBody>
      </p:sp>
      <p:sp>
        <p:nvSpPr>
          <p:cNvPr id="195589" name="Text Box 5"/>
          <p:cNvSpPr txBox="1">
            <a:spLocks noChangeArrowheads="1"/>
          </p:cNvSpPr>
          <p:nvPr/>
        </p:nvSpPr>
        <p:spPr bwMode="auto">
          <a:xfrm>
            <a:off x="4065588" y="2095500"/>
            <a:ext cx="4645025" cy="915988"/>
          </a:xfrm>
          <a:prstGeom prst="rect">
            <a:avLst/>
          </a:prstGeom>
          <a:noFill/>
          <a:ln w="9525">
            <a:noFill/>
            <a:miter lim="800000"/>
            <a:headEnd/>
            <a:tailEnd/>
          </a:ln>
          <a:effectLst/>
        </p:spPr>
        <p:txBody>
          <a:bodyPr anchor="ctr">
            <a:spAutoFit/>
          </a:bodyPr>
          <a:lstStyle/>
          <a:p>
            <a:pPr eaLnBrk="0" hangingPunct="0"/>
            <a:endParaRPr lang="en-US">
              <a:effectLst>
                <a:outerShdw blurRad="38100" dist="38100" dir="2700000" algn="tl">
                  <a:srgbClr val="C0C0C0"/>
                </a:outerShdw>
              </a:effectLst>
              <a:cs typeface="Times" charset="0"/>
            </a:endParaRPr>
          </a:p>
          <a:p>
            <a:pPr eaLnBrk="0" hangingPunct="0"/>
            <a:endParaRPr lang="en-US">
              <a:effectLst>
                <a:outerShdw blurRad="38100" dist="38100" dir="2700000" algn="tl">
                  <a:srgbClr val="C0C0C0"/>
                </a:outerShdw>
              </a:effectLst>
            </a:endParaRPr>
          </a:p>
          <a:p>
            <a:pPr eaLnBrk="0" hangingPunct="0"/>
            <a:endParaRPr lang="en-US">
              <a:effectLst>
                <a:outerShdw blurRad="38100" dist="38100" dir="2700000" algn="tl">
                  <a:srgbClr val="C0C0C0"/>
                </a:outerShdw>
              </a:effectLst>
              <a:cs typeface="Times" charset="0"/>
            </a:endParaRPr>
          </a:p>
        </p:txBody>
      </p:sp>
      <p:sp>
        <p:nvSpPr>
          <p:cNvPr id="195590" name="Rectangle 6"/>
          <p:cNvSpPr>
            <a:spLocks noChangeArrowheads="1"/>
          </p:cNvSpPr>
          <p:nvPr/>
        </p:nvSpPr>
        <p:spPr bwMode="auto">
          <a:xfrm>
            <a:off x="5029200" y="2743200"/>
            <a:ext cx="3657600" cy="2530475"/>
          </a:xfrm>
          <a:prstGeom prst="rect">
            <a:avLst/>
          </a:prstGeom>
          <a:noFill/>
          <a:ln w="9525" algn="ctr">
            <a:noFill/>
            <a:miter lim="800000"/>
            <a:headEnd/>
            <a:tailEnd/>
          </a:ln>
          <a:effectLst/>
        </p:spPr>
        <p:txBody>
          <a:bodyPr>
            <a:spAutoFit/>
          </a:bodyPr>
          <a:lstStyle/>
          <a:p>
            <a:pPr marL="174625" indent="-174625"/>
            <a:r>
              <a:rPr lang="en-US" sz="2000">
                <a:solidFill>
                  <a:srgbClr val="995C0C"/>
                </a:solidFill>
                <a:effectLst>
                  <a:outerShdw blurRad="38100" dist="38100" dir="2700000" algn="tl">
                    <a:srgbClr val="C0C0C0"/>
                  </a:outerShdw>
                </a:effectLst>
                <a:cs typeface="Times" charset="0"/>
              </a:rPr>
              <a:t>• Founded in the 6th century BCE by Darius I</a:t>
            </a:r>
          </a:p>
          <a:p>
            <a:pPr marL="174625" indent="-174625"/>
            <a:endParaRPr lang="en-US" sz="2000">
              <a:solidFill>
                <a:srgbClr val="995C0C"/>
              </a:solidFill>
              <a:effectLst>
                <a:outerShdw blurRad="38100" dist="38100" dir="2700000" algn="tl">
                  <a:srgbClr val="C0C0C0"/>
                </a:outerShdw>
              </a:effectLst>
              <a:cs typeface="Times" charset="0"/>
            </a:endParaRPr>
          </a:p>
          <a:p>
            <a:pPr marL="174625" indent="-174625"/>
            <a:r>
              <a:rPr lang="en-US" sz="2000">
                <a:solidFill>
                  <a:srgbClr val="995C0C"/>
                </a:solidFill>
                <a:effectLst>
                  <a:outerShdw blurRad="38100" dist="38100" dir="2700000" algn="tl">
                    <a:srgbClr val="C0C0C0"/>
                  </a:outerShdw>
                </a:effectLst>
              </a:rPr>
              <a:t>• Capital of the Achaemenid Empire of Persia</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Destroyed by Alexander the Great in 330 BCE</a:t>
            </a:r>
            <a:endParaRPr lang="en-US" sz="2000">
              <a:solidFill>
                <a:srgbClr val="995C0C"/>
              </a:solidFill>
              <a:effectLst>
                <a:outerShdw blurRad="38100" dist="38100" dir="2700000" algn="tl">
                  <a:srgbClr val="C0C0C0"/>
                </a:outerShdw>
              </a:effectLst>
              <a:cs typeface="Times" charset="0"/>
            </a:endParaRPr>
          </a:p>
        </p:txBody>
      </p:sp>
      <p:pic>
        <p:nvPicPr>
          <p:cNvPr id="195591" name="Picture 7"/>
          <p:cNvPicPr>
            <a:picLocks noChangeAspect="1" noChangeArrowheads="1"/>
          </p:cNvPicPr>
          <p:nvPr/>
        </p:nvPicPr>
        <p:blipFill>
          <a:blip r:embed="rId4"/>
          <a:srcRect/>
          <a:stretch>
            <a:fillRect/>
          </a:stretch>
        </p:blipFill>
        <p:spPr bwMode="auto">
          <a:xfrm>
            <a:off x="1676400" y="249238"/>
            <a:ext cx="3200400" cy="2178050"/>
          </a:xfrm>
          <a:prstGeom prst="rect">
            <a:avLst/>
          </a:prstGeom>
          <a:noFill/>
          <a:ln w="76200" cmpd="tri" algn="ctr">
            <a:solidFill>
              <a:srgbClr val="CD7C11"/>
            </a:solid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5586">
                                            <p:txEl>
                                              <p:pRg st="0" end="0"/>
                                            </p:txEl>
                                          </p:spTgt>
                                        </p:tgtEl>
                                        <p:attrNameLst>
                                          <p:attrName>style.visibility</p:attrName>
                                        </p:attrNameLst>
                                      </p:cBhvr>
                                      <p:to>
                                        <p:strVal val="visible"/>
                                      </p:to>
                                    </p:set>
                                    <p:animEffect transition="in" filter="fade">
                                      <p:cBhvr>
                                        <p:cTn id="7" dur="1000"/>
                                        <p:tgtEl>
                                          <p:spTgt spid="19558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5587"/>
                                        </p:tgtEl>
                                        <p:attrNameLst>
                                          <p:attrName>style.visibility</p:attrName>
                                        </p:attrNameLst>
                                      </p:cBhvr>
                                      <p:to>
                                        <p:strVal val="visible"/>
                                      </p:to>
                                    </p:set>
                                    <p:animEffect transition="in" filter="fade">
                                      <p:cBhvr>
                                        <p:cTn id="11" dur="1000"/>
                                        <p:tgtEl>
                                          <p:spTgt spid="19558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5591"/>
                                        </p:tgtEl>
                                        <p:attrNameLst>
                                          <p:attrName>style.visibility</p:attrName>
                                        </p:attrNameLst>
                                      </p:cBhvr>
                                      <p:to>
                                        <p:strVal val="visible"/>
                                      </p:to>
                                    </p:set>
                                    <p:animEffect transition="in" filter="fade">
                                      <p:cBhvr>
                                        <p:cTn id="15" dur="1000"/>
                                        <p:tgtEl>
                                          <p:spTgt spid="19559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5590">
                                            <p:txEl>
                                              <p:pRg st="0" end="0"/>
                                            </p:txEl>
                                          </p:spTgt>
                                        </p:tgtEl>
                                        <p:attrNameLst>
                                          <p:attrName>style.visibility</p:attrName>
                                        </p:attrNameLst>
                                      </p:cBhvr>
                                      <p:to>
                                        <p:strVal val="visible"/>
                                      </p:to>
                                    </p:set>
                                    <p:animEffect transition="in" filter="fade">
                                      <p:cBhvr>
                                        <p:cTn id="20" dur="1000"/>
                                        <p:tgtEl>
                                          <p:spTgt spid="19559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5590">
                                            <p:txEl>
                                              <p:pRg st="2" end="2"/>
                                            </p:txEl>
                                          </p:spTgt>
                                        </p:tgtEl>
                                        <p:attrNameLst>
                                          <p:attrName>style.visibility</p:attrName>
                                        </p:attrNameLst>
                                      </p:cBhvr>
                                      <p:to>
                                        <p:strVal val="visible"/>
                                      </p:to>
                                    </p:set>
                                    <p:animEffect transition="in" filter="fade">
                                      <p:cBhvr>
                                        <p:cTn id="25" dur="1000"/>
                                        <p:tgtEl>
                                          <p:spTgt spid="19559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5590">
                                            <p:txEl>
                                              <p:pRg st="4" end="4"/>
                                            </p:txEl>
                                          </p:spTgt>
                                        </p:tgtEl>
                                        <p:attrNameLst>
                                          <p:attrName>style.visibility</p:attrName>
                                        </p:attrNameLst>
                                      </p:cBhvr>
                                      <p:to>
                                        <p:strVal val="visible"/>
                                      </p:to>
                                    </p:set>
                                    <p:animEffect transition="in" filter="fade">
                                      <p:cBhvr>
                                        <p:cTn id="30" dur="1000"/>
                                        <p:tgtEl>
                                          <p:spTgt spid="1955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65635827-8704-4329-8739-507BBE683039}" type="slidenum">
              <a:rPr lang="en-US"/>
              <a:pPr/>
              <a:t>2</a:t>
            </a:fld>
            <a:endParaRPr lang="en-US"/>
          </a:p>
        </p:txBody>
      </p:sp>
      <p:pic>
        <p:nvPicPr>
          <p:cNvPr id="178181" name="Picture 5" descr="earth_anim"/>
          <p:cNvPicPr>
            <a:picLocks noChangeAspect="1" noChangeArrowheads="1" noCrop="1"/>
          </p:cNvPicPr>
          <p:nvPr/>
        </p:nvPicPr>
        <p:blipFill>
          <a:blip r:embed="rId2"/>
          <a:srcRect/>
          <a:stretch>
            <a:fillRect/>
          </a:stretch>
        </p:blipFill>
        <p:spPr bwMode="auto">
          <a:xfrm>
            <a:off x="3736975" y="2286000"/>
            <a:ext cx="1828800" cy="1828800"/>
          </a:xfrm>
          <a:prstGeom prst="rect">
            <a:avLst/>
          </a:prstGeom>
          <a:noFill/>
        </p:spPr>
      </p:pic>
      <p:pic>
        <p:nvPicPr>
          <p:cNvPr id="178182" name="Picture 6" descr="mundo-front"/>
          <p:cNvPicPr>
            <a:picLocks noChangeAspect="1" noChangeArrowheads="1"/>
          </p:cNvPicPr>
          <p:nvPr/>
        </p:nvPicPr>
        <p:blipFill>
          <a:blip r:embed="rId3"/>
          <a:srcRect/>
          <a:stretch>
            <a:fillRect/>
          </a:stretch>
        </p:blipFill>
        <p:spPr bwMode="auto">
          <a:xfrm>
            <a:off x="3733800" y="2286000"/>
            <a:ext cx="1828800" cy="1820863"/>
          </a:xfrm>
          <a:prstGeom prst="rect">
            <a:avLst/>
          </a:prstGeom>
          <a:noFill/>
        </p:spPr>
      </p:pic>
      <p:sp>
        <p:nvSpPr>
          <p:cNvPr id="178178" name="AutoShape 2"/>
          <p:cNvSpPr>
            <a:spLocks noChangeArrowheads="1"/>
          </p:cNvSpPr>
          <p:nvPr/>
        </p:nvSpPr>
        <p:spPr bwMode="auto">
          <a:xfrm>
            <a:off x="762000" y="838200"/>
            <a:ext cx="3352800" cy="1136650"/>
          </a:xfrm>
          <a:prstGeom prst="wedgeEllipseCallout">
            <a:avLst>
              <a:gd name="adj1" fmla="val 38778"/>
              <a:gd name="adj2" fmla="val 79468"/>
            </a:avLst>
          </a:prstGeom>
          <a:solidFill>
            <a:schemeClr val="bg1"/>
          </a:solidFill>
          <a:ln w="9525">
            <a:solidFill>
              <a:srgbClr val="0A56A4"/>
            </a:solidFill>
            <a:miter lim="800000"/>
            <a:headEnd/>
            <a:tailEnd/>
          </a:ln>
          <a:effectLst/>
        </p:spPr>
        <p:txBody>
          <a:bodyPr anchor="ctr">
            <a:spAutoFit/>
          </a:bodyPr>
          <a:lstStyle/>
          <a:p>
            <a:pPr algn="ctr" eaLnBrk="0" hangingPunct="0">
              <a:spcBef>
                <a:spcPct val="50000"/>
              </a:spcBef>
            </a:pPr>
            <a:r>
              <a:rPr lang="en-US" altLang="en-US" sz="2400" b="1">
                <a:solidFill>
                  <a:srgbClr val="0A56A4"/>
                </a:solidFill>
              </a:rPr>
              <a:t>Welcome to Big Era Four!</a:t>
            </a:r>
          </a:p>
        </p:txBody>
      </p:sp>
      <p:pic>
        <p:nvPicPr>
          <p:cNvPr id="178179" name="Picture 3"/>
          <p:cNvPicPr>
            <a:picLocks noChangeAspect="1" noChangeArrowheads="1"/>
          </p:cNvPicPr>
          <p:nvPr/>
        </p:nvPicPr>
        <p:blipFill>
          <a:blip r:embed="rId4"/>
          <a:srcRect/>
          <a:stretch>
            <a:fillRect/>
          </a:stretch>
        </p:blipFill>
        <p:spPr bwMode="auto">
          <a:xfrm>
            <a:off x="457200" y="4164013"/>
            <a:ext cx="8153400" cy="2160587"/>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8181"/>
                                        </p:tgtEl>
                                        <p:attrNameLst>
                                          <p:attrName>style.visibility</p:attrName>
                                        </p:attrNameLst>
                                      </p:cBhvr>
                                      <p:to>
                                        <p:strVal val="visible"/>
                                      </p:to>
                                    </p:set>
                                    <p:animEffect transition="in" filter="fade">
                                      <p:cBhvr>
                                        <p:cTn id="7" dur="2000"/>
                                        <p:tgtEl>
                                          <p:spTgt spid="178181"/>
                                        </p:tgtEl>
                                      </p:cBhvr>
                                    </p:animEffect>
                                    <p:anim calcmode="lin" valueType="num">
                                      <p:cBhvr>
                                        <p:cTn id="8" dur="2000" fill="hold"/>
                                        <p:tgtEl>
                                          <p:spTgt spid="178181"/>
                                        </p:tgtEl>
                                        <p:attrNameLst>
                                          <p:attrName>style.rotation</p:attrName>
                                        </p:attrNameLst>
                                      </p:cBhvr>
                                      <p:tavLst>
                                        <p:tav tm="0">
                                          <p:val>
                                            <p:fltVal val="720"/>
                                          </p:val>
                                        </p:tav>
                                        <p:tav tm="100000">
                                          <p:val>
                                            <p:fltVal val="0"/>
                                          </p:val>
                                        </p:tav>
                                      </p:tavLst>
                                    </p:anim>
                                    <p:anim calcmode="lin" valueType="num">
                                      <p:cBhvr>
                                        <p:cTn id="9" dur="2000" fill="hold"/>
                                        <p:tgtEl>
                                          <p:spTgt spid="178181"/>
                                        </p:tgtEl>
                                        <p:attrNameLst>
                                          <p:attrName>ppt_h</p:attrName>
                                        </p:attrNameLst>
                                      </p:cBhvr>
                                      <p:tavLst>
                                        <p:tav tm="0">
                                          <p:val>
                                            <p:fltVal val="0"/>
                                          </p:val>
                                        </p:tav>
                                        <p:tav tm="100000">
                                          <p:val>
                                            <p:strVal val="#ppt_h"/>
                                          </p:val>
                                        </p:tav>
                                      </p:tavLst>
                                    </p:anim>
                                    <p:anim calcmode="lin" valueType="num">
                                      <p:cBhvr>
                                        <p:cTn id="10" dur="2000" fill="hold"/>
                                        <p:tgtEl>
                                          <p:spTgt spid="17818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8182"/>
                                        </p:tgtEl>
                                        <p:attrNameLst>
                                          <p:attrName>style.visibility</p:attrName>
                                        </p:attrNameLst>
                                      </p:cBhvr>
                                      <p:to>
                                        <p:strVal val="visible"/>
                                      </p:to>
                                    </p:set>
                                    <p:animEffect transition="in" filter="fade">
                                      <p:cBhvr>
                                        <p:cTn id="14" dur="1000"/>
                                        <p:tgtEl>
                                          <p:spTgt spid="178182"/>
                                        </p:tgtEl>
                                      </p:cBhvr>
                                    </p:animEffec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178178"/>
                                        </p:tgtEl>
                                        <p:attrNameLst>
                                          <p:attrName>style.visibility</p:attrName>
                                        </p:attrNameLst>
                                      </p:cBhvr>
                                      <p:to>
                                        <p:strVal val="visible"/>
                                      </p:to>
                                    </p:set>
                                  </p:childTnLst>
                                </p:cTn>
                              </p:par>
                            </p:childTnLst>
                          </p:cTn>
                        </p:par>
                        <p:par>
                          <p:cTn id="18" fill="hold">
                            <p:stCondLst>
                              <p:cond delay="3000"/>
                            </p:stCondLst>
                            <p:childTnLst>
                              <p:par>
                                <p:cTn id="19" presetID="10" presetClass="entr" presetSubtype="0" fill="hold" nodeType="afterEffect">
                                  <p:stCondLst>
                                    <p:cond delay="0"/>
                                  </p:stCondLst>
                                  <p:childTnLst>
                                    <p:set>
                                      <p:cBhvr>
                                        <p:cTn id="20" dur="1" fill="hold">
                                          <p:stCondLst>
                                            <p:cond delay="0"/>
                                          </p:stCondLst>
                                        </p:cTn>
                                        <p:tgtEl>
                                          <p:spTgt spid="178179"/>
                                        </p:tgtEl>
                                        <p:attrNameLst>
                                          <p:attrName>style.visibility</p:attrName>
                                        </p:attrNameLst>
                                      </p:cBhvr>
                                      <p:to>
                                        <p:strVal val="visible"/>
                                      </p:to>
                                    </p:set>
                                    <p:animEffect transition="in" filter="fade">
                                      <p:cBhvr>
                                        <p:cTn id="21" dur="1000"/>
                                        <p:tgtEl>
                                          <p:spTgt spid="178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7F584B73-81B5-4765-82D5-725510555D0C}" type="slidenum">
              <a:rPr lang="en-US"/>
              <a:pPr/>
              <a:t>20</a:t>
            </a:fld>
            <a:endParaRPr lang="en-US"/>
          </a:p>
        </p:txBody>
      </p:sp>
      <p:sp>
        <p:nvSpPr>
          <p:cNvPr id="196610" name="Text Box 2">
            <a:hlinkHover r:id="" action="ppaction://noaction" highlightClick="1"/>
          </p:cNvPr>
          <p:cNvSpPr txBox="1">
            <a:spLocks noChangeArrowheads="1"/>
          </p:cNvSpPr>
          <p:nvPr/>
        </p:nvSpPr>
        <p:spPr bwMode="auto">
          <a:xfrm>
            <a:off x="457200" y="4572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Rome</a:t>
            </a:r>
          </a:p>
        </p:txBody>
      </p:sp>
      <p:pic>
        <p:nvPicPr>
          <p:cNvPr id="196611" name="Picture 3"/>
          <p:cNvPicPr>
            <a:picLocks noChangeAspect="1" noChangeArrowheads="1"/>
          </p:cNvPicPr>
          <p:nvPr/>
        </p:nvPicPr>
        <p:blipFill>
          <a:blip r:embed="rId3"/>
          <a:srcRect l="44444" r="5556"/>
          <a:stretch>
            <a:fillRect/>
          </a:stretch>
        </p:blipFill>
        <p:spPr bwMode="auto">
          <a:xfrm>
            <a:off x="4572000" y="457200"/>
            <a:ext cx="4114800" cy="5275263"/>
          </a:xfrm>
          <a:prstGeom prst="rect">
            <a:avLst/>
          </a:prstGeom>
          <a:noFill/>
          <a:ln w="76200" cmpd="tri" algn="ctr">
            <a:solidFill>
              <a:srgbClr val="CD7C11"/>
            </a:solidFill>
            <a:miter lim="800000"/>
            <a:headEnd/>
            <a:tailEnd/>
          </a:ln>
          <a:effectLst/>
        </p:spPr>
      </p:pic>
      <p:sp>
        <p:nvSpPr>
          <p:cNvPr id="196612" name="Text Box 4"/>
          <p:cNvSpPr txBox="1">
            <a:spLocks noChangeArrowheads="1"/>
          </p:cNvSpPr>
          <p:nvPr/>
        </p:nvSpPr>
        <p:spPr bwMode="auto">
          <a:xfrm>
            <a:off x="609600" y="4953000"/>
            <a:ext cx="3457575" cy="825500"/>
          </a:xfrm>
          <a:prstGeom prst="rect">
            <a:avLst/>
          </a:prstGeom>
          <a:noFill/>
          <a:ln w="9525">
            <a:noFill/>
            <a:miter lim="800000"/>
            <a:headEnd/>
            <a:tailEnd/>
          </a:ln>
          <a:effectLst/>
        </p:spPr>
        <p:txBody>
          <a:bodyPr anchor="ctr">
            <a:spAutoFit/>
          </a:bodyPr>
          <a:lstStyle/>
          <a:p>
            <a:pPr eaLnBrk="0" hangingPunct="0"/>
            <a:r>
              <a:rPr lang="en-US" sz="1600" i="1">
                <a:solidFill>
                  <a:srgbClr val="995C0C"/>
                </a:solidFill>
                <a:effectLst>
                  <a:outerShdw blurRad="38100" dist="38100" dir="2700000" algn="tl">
                    <a:srgbClr val="C0C0C0"/>
                  </a:outerShdw>
                </a:effectLst>
              </a:rPr>
              <a:t>Not without good reason did gods and men choose this spot as the site of a city.</a:t>
            </a:r>
          </a:p>
        </p:txBody>
      </p:sp>
      <p:sp>
        <p:nvSpPr>
          <p:cNvPr id="196613" name="Text Box 5"/>
          <p:cNvSpPr txBox="1">
            <a:spLocks noChangeArrowheads="1"/>
          </p:cNvSpPr>
          <p:nvPr/>
        </p:nvSpPr>
        <p:spPr bwMode="auto">
          <a:xfrm>
            <a:off x="2135188" y="5837238"/>
            <a:ext cx="2036762" cy="304800"/>
          </a:xfrm>
          <a:prstGeom prst="rect">
            <a:avLst/>
          </a:prstGeom>
          <a:noFill/>
          <a:ln w="9525">
            <a:noFill/>
            <a:miter lim="800000"/>
            <a:headEnd/>
            <a:tailEnd/>
          </a:ln>
          <a:effectLst/>
        </p:spPr>
        <p:txBody>
          <a:bodyPr wrap="none" anchor="ctr">
            <a:spAutoFit/>
          </a:bodyPr>
          <a:lstStyle/>
          <a:p>
            <a:pPr algn="r" eaLnBrk="0" hangingPunct="0"/>
            <a:r>
              <a:rPr lang="en-US" sz="1400">
                <a:solidFill>
                  <a:srgbClr val="995C0C"/>
                </a:solidFill>
                <a:effectLst>
                  <a:outerShdw blurRad="38100" dist="38100" dir="2700000" algn="tl">
                    <a:srgbClr val="C0C0C0"/>
                  </a:outerShdw>
                </a:effectLst>
              </a:rPr>
              <a:t>Livy, a Roman historian</a:t>
            </a:r>
          </a:p>
        </p:txBody>
      </p:sp>
      <p:sp>
        <p:nvSpPr>
          <p:cNvPr id="196614" name="Rectangle 6"/>
          <p:cNvSpPr>
            <a:spLocks noChangeArrowheads="1"/>
          </p:cNvSpPr>
          <p:nvPr/>
        </p:nvSpPr>
        <p:spPr bwMode="auto">
          <a:xfrm>
            <a:off x="457200" y="1295400"/>
            <a:ext cx="3657600" cy="3444875"/>
          </a:xfrm>
          <a:prstGeom prst="rect">
            <a:avLst/>
          </a:prstGeom>
          <a:noFill/>
          <a:ln w="9525" algn="ctr">
            <a:noFill/>
            <a:miter lim="800000"/>
            <a:headEnd/>
            <a:tailEnd/>
          </a:ln>
          <a:effectLst/>
        </p:spPr>
        <p:txBody>
          <a:bodyPr>
            <a:spAutoFit/>
          </a:bodyPr>
          <a:lstStyle/>
          <a:p>
            <a:pPr marL="174625" indent="-174625"/>
            <a:r>
              <a:rPr lang="en-US" sz="2000">
                <a:solidFill>
                  <a:srgbClr val="995C0C"/>
                </a:solidFill>
                <a:effectLst>
                  <a:outerShdw blurRad="38100" dist="38100" dir="2700000" algn="tl">
                    <a:srgbClr val="C0C0C0"/>
                  </a:outerShdw>
                </a:effectLst>
              </a:rPr>
              <a:t>• Political and economic hub of the Roman Empire</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World’s largest city in Big Era Four, with nearly one million residents</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Elaborate water and sewer systems made Rome livable despite its size</a:t>
            </a:r>
          </a:p>
          <a:p>
            <a:pPr marL="174625" indent="-174625"/>
            <a:endParaRPr lang="en-US" sz="2000">
              <a:solidFill>
                <a:srgbClr val="995C0C"/>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1000"/>
                                        <p:tgtEl>
                                          <p:spTgt spid="196610"/>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96611"/>
                                        </p:tgtEl>
                                        <p:attrNameLst>
                                          <p:attrName>style.visibility</p:attrName>
                                        </p:attrNameLst>
                                      </p:cBhvr>
                                      <p:to>
                                        <p:strVal val="visible"/>
                                      </p:to>
                                    </p:set>
                                    <p:animEffect transition="in" filter="fade">
                                      <p:cBhvr>
                                        <p:cTn id="11" dur="1000"/>
                                        <p:tgtEl>
                                          <p:spTgt spid="1966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6614">
                                            <p:txEl>
                                              <p:pRg st="0" end="0"/>
                                            </p:txEl>
                                          </p:spTgt>
                                        </p:tgtEl>
                                        <p:attrNameLst>
                                          <p:attrName>style.visibility</p:attrName>
                                        </p:attrNameLst>
                                      </p:cBhvr>
                                      <p:to>
                                        <p:strVal val="visible"/>
                                      </p:to>
                                    </p:set>
                                    <p:animEffect transition="in" filter="fade">
                                      <p:cBhvr>
                                        <p:cTn id="16" dur="1000"/>
                                        <p:tgtEl>
                                          <p:spTgt spid="1966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6614">
                                            <p:txEl>
                                              <p:pRg st="2" end="2"/>
                                            </p:txEl>
                                          </p:spTgt>
                                        </p:tgtEl>
                                        <p:attrNameLst>
                                          <p:attrName>style.visibility</p:attrName>
                                        </p:attrNameLst>
                                      </p:cBhvr>
                                      <p:to>
                                        <p:strVal val="visible"/>
                                      </p:to>
                                    </p:set>
                                    <p:animEffect transition="in" filter="fade">
                                      <p:cBhvr>
                                        <p:cTn id="21" dur="1000"/>
                                        <p:tgtEl>
                                          <p:spTgt spid="19661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6614">
                                            <p:txEl>
                                              <p:pRg st="4" end="4"/>
                                            </p:txEl>
                                          </p:spTgt>
                                        </p:tgtEl>
                                        <p:attrNameLst>
                                          <p:attrName>style.visibility</p:attrName>
                                        </p:attrNameLst>
                                      </p:cBhvr>
                                      <p:to>
                                        <p:strVal val="visible"/>
                                      </p:to>
                                    </p:set>
                                    <p:animEffect transition="in" filter="fade">
                                      <p:cBhvr>
                                        <p:cTn id="26" dur="1000"/>
                                        <p:tgtEl>
                                          <p:spTgt spid="19661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6612">
                                            <p:txEl>
                                              <p:pRg st="0" end="0"/>
                                            </p:txEl>
                                          </p:spTgt>
                                        </p:tgtEl>
                                        <p:attrNameLst>
                                          <p:attrName>style.visibility</p:attrName>
                                        </p:attrNameLst>
                                      </p:cBhvr>
                                      <p:to>
                                        <p:strVal val="visible"/>
                                      </p:to>
                                    </p:set>
                                    <p:animEffect transition="in" filter="fade">
                                      <p:cBhvr>
                                        <p:cTn id="31" dur="1000"/>
                                        <p:tgtEl>
                                          <p:spTgt spid="196612">
                                            <p:txEl>
                                              <p:pRg st="0" end="0"/>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96613">
                                            <p:txEl>
                                              <p:pRg st="0" end="0"/>
                                            </p:txEl>
                                          </p:spTgt>
                                        </p:tgtEl>
                                        <p:attrNameLst>
                                          <p:attrName>style.visibility</p:attrName>
                                        </p:attrNameLst>
                                      </p:cBhvr>
                                      <p:to>
                                        <p:strVal val="visible"/>
                                      </p:to>
                                    </p:set>
                                    <p:animEffect transition="in" filter="fade">
                                      <p:cBhvr>
                                        <p:cTn id="35" dur="1000"/>
                                        <p:tgtEl>
                                          <p:spTgt spid="196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AA71F78A-372E-495C-81BB-24B0DD94F275}" type="slidenum">
              <a:rPr lang="en-US"/>
              <a:pPr/>
              <a:t>21</a:t>
            </a:fld>
            <a:endParaRPr lang="en-US"/>
          </a:p>
        </p:txBody>
      </p:sp>
      <p:sp>
        <p:nvSpPr>
          <p:cNvPr id="197634" name="Text Box 2"/>
          <p:cNvSpPr txBox="1">
            <a:spLocks noChangeArrowheads="1"/>
          </p:cNvSpPr>
          <p:nvPr/>
        </p:nvSpPr>
        <p:spPr bwMode="auto">
          <a:xfrm>
            <a:off x="5029200" y="1219200"/>
            <a:ext cx="3657600" cy="4838700"/>
          </a:xfrm>
          <a:prstGeom prst="rect">
            <a:avLst/>
          </a:prstGeom>
          <a:noFill/>
          <a:ln w="9525">
            <a:noFill/>
            <a:miter lim="800000"/>
            <a:headEnd/>
            <a:tailEnd/>
          </a:ln>
          <a:effectLst/>
        </p:spPr>
        <p:txBody>
          <a:bodyPr>
            <a:spAutoFit/>
          </a:bodyPr>
          <a:lstStyle/>
          <a:p>
            <a:pPr marL="177800" indent="-177800" eaLnBrk="0" hangingPunct="0"/>
            <a:r>
              <a:rPr lang="en-US" sz="2400">
                <a:solidFill>
                  <a:srgbClr val="995C0C"/>
                </a:solidFill>
                <a:effectLst>
                  <a:outerShdw blurRad="38100" dist="38100" dir="2700000" algn="tl">
                    <a:srgbClr val="C0C0C0"/>
                  </a:outerShdw>
                </a:effectLst>
                <a:cs typeface="Times" charset="0"/>
              </a:rPr>
              <a:t>• Major city of the Americas   located in the valley of Mexico</a:t>
            </a:r>
          </a:p>
          <a:p>
            <a:pPr marL="177800" indent="-177800" eaLnBrk="0" hangingPunct="0"/>
            <a:endParaRPr lang="en-US" sz="2400">
              <a:solidFill>
                <a:srgbClr val="995C0C"/>
              </a:solidFill>
              <a:effectLst>
                <a:outerShdw blurRad="38100" dist="38100" dir="2700000" algn="tl">
                  <a:srgbClr val="C0C0C0"/>
                </a:outerShdw>
              </a:effectLst>
              <a:cs typeface="Times" charset="0"/>
            </a:endParaRPr>
          </a:p>
          <a:p>
            <a:pPr marL="177800" indent="-177800"/>
            <a:r>
              <a:rPr lang="en-US" sz="2400">
                <a:solidFill>
                  <a:srgbClr val="995C0C"/>
                </a:solidFill>
                <a:effectLst>
                  <a:outerShdw blurRad="38100" dist="38100" dir="2700000" algn="tl">
                    <a:srgbClr val="C0C0C0"/>
                  </a:outerShdw>
                </a:effectLst>
              </a:rPr>
              <a:t>• From 400 to 600 CE, a thriving commercial and agricultural center with 200,000 residents</a:t>
            </a:r>
          </a:p>
          <a:p>
            <a:pPr marL="177800" indent="-177800"/>
            <a:endParaRPr lang="en-US" sz="2400">
              <a:solidFill>
                <a:srgbClr val="995C0C"/>
              </a:solidFill>
              <a:effectLst>
                <a:outerShdw blurRad="38100" dist="38100" dir="2700000" algn="tl">
                  <a:srgbClr val="C0C0C0"/>
                </a:outerShdw>
              </a:effectLst>
            </a:endParaRPr>
          </a:p>
          <a:p>
            <a:pPr marL="177800" indent="-177800"/>
            <a:r>
              <a:rPr lang="en-US" sz="2400">
                <a:solidFill>
                  <a:srgbClr val="995C0C"/>
                </a:solidFill>
                <a:effectLst>
                  <a:outerShdw blurRad="38100" dist="38100" dir="2700000" algn="tl">
                    <a:srgbClr val="C0C0C0"/>
                  </a:outerShdw>
                </a:effectLst>
              </a:rPr>
              <a:t>• The Pyramid of the Sun covered as much ground as the pyramid of Khufu in Egypt</a:t>
            </a:r>
            <a:endParaRPr lang="en-US" sz="2400">
              <a:solidFill>
                <a:srgbClr val="995C0C"/>
              </a:solidFill>
              <a:effectLst>
                <a:outerShdw blurRad="38100" dist="38100" dir="2700000" algn="tl">
                  <a:srgbClr val="C0C0C0"/>
                </a:outerShdw>
              </a:effectLst>
              <a:cs typeface="Times" charset="0"/>
            </a:endParaRPr>
          </a:p>
        </p:txBody>
      </p:sp>
      <p:sp>
        <p:nvSpPr>
          <p:cNvPr id="197636" name="Text Box 4"/>
          <p:cNvSpPr txBox="1">
            <a:spLocks noChangeArrowheads="1"/>
          </p:cNvSpPr>
          <p:nvPr/>
        </p:nvSpPr>
        <p:spPr bwMode="auto">
          <a:xfrm>
            <a:off x="3048000" y="5943600"/>
            <a:ext cx="2570163" cy="730250"/>
          </a:xfrm>
          <a:prstGeom prst="rect">
            <a:avLst/>
          </a:prstGeom>
          <a:noFill/>
          <a:ln w="9525">
            <a:noFill/>
            <a:miter lim="800000"/>
            <a:headEnd/>
            <a:tailEnd/>
          </a:ln>
          <a:effectLst/>
        </p:spPr>
        <p:txBody>
          <a:bodyPr anchor="b">
            <a:spAutoFit/>
          </a:bodyPr>
          <a:lstStyle/>
          <a:p>
            <a:pPr eaLnBrk="0" hangingPunct="0"/>
            <a:r>
              <a:rPr lang="en-US" sz="1400">
                <a:solidFill>
                  <a:srgbClr val="995C0C"/>
                </a:solidFill>
                <a:effectLst>
                  <a:outerShdw blurRad="38100" dist="38100" dir="2700000" algn="tl">
                    <a:srgbClr val="C0C0C0"/>
                  </a:outerShdw>
                </a:effectLst>
              </a:rPr>
              <a:t>The Pyramid of the Sun, Teotihuacan</a:t>
            </a:r>
          </a:p>
          <a:p>
            <a:pPr eaLnBrk="0" hangingPunct="0"/>
            <a:endParaRPr lang="en-US" sz="1400" b="1">
              <a:solidFill>
                <a:srgbClr val="995C0C"/>
              </a:solidFill>
              <a:effectLst>
                <a:outerShdw blurRad="38100" dist="38100" dir="2700000" algn="tl">
                  <a:srgbClr val="C0C0C0"/>
                </a:outerShdw>
              </a:effectLst>
            </a:endParaRPr>
          </a:p>
        </p:txBody>
      </p:sp>
      <p:sp>
        <p:nvSpPr>
          <p:cNvPr id="197637" name="Text Box 5">
            <a:hlinkHover r:id="" action="ppaction://noaction" highlightClick="1"/>
          </p:cNvPr>
          <p:cNvSpPr txBox="1">
            <a:spLocks noChangeArrowheads="1"/>
          </p:cNvSpPr>
          <p:nvPr/>
        </p:nvSpPr>
        <p:spPr bwMode="auto">
          <a:xfrm>
            <a:off x="5029200" y="609600"/>
            <a:ext cx="36576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Teotihuacan</a:t>
            </a:r>
          </a:p>
        </p:txBody>
      </p:sp>
      <p:grpSp>
        <p:nvGrpSpPr>
          <p:cNvPr id="197639" name="Group 7"/>
          <p:cNvGrpSpPr>
            <a:grpSpLocks/>
          </p:cNvGrpSpPr>
          <p:nvPr/>
        </p:nvGrpSpPr>
        <p:grpSpPr bwMode="auto">
          <a:xfrm>
            <a:off x="457200" y="838200"/>
            <a:ext cx="4114800" cy="5197475"/>
            <a:chOff x="288" y="528"/>
            <a:chExt cx="2592" cy="3274"/>
          </a:xfrm>
        </p:grpSpPr>
        <p:pic>
          <p:nvPicPr>
            <p:cNvPr id="197635" name="Picture 3"/>
            <p:cNvPicPr>
              <a:picLocks noChangeAspect="1" noChangeArrowheads="1"/>
            </p:cNvPicPr>
            <p:nvPr/>
          </p:nvPicPr>
          <p:blipFill>
            <a:blip r:embed="rId3"/>
            <a:srcRect l="20987" r="12346"/>
            <a:stretch>
              <a:fillRect/>
            </a:stretch>
          </p:blipFill>
          <p:spPr bwMode="auto">
            <a:xfrm>
              <a:off x="288" y="528"/>
              <a:ext cx="2592" cy="3072"/>
            </a:xfrm>
            <a:prstGeom prst="rect">
              <a:avLst/>
            </a:prstGeom>
            <a:noFill/>
            <a:ln w="76200" cmpd="tri" algn="ctr">
              <a:solidFill>
                <a:srgbClr val="CD7C11"/>
              </a:solidFill>
              <a:miter lim="800000"/>
              <a:headEnd/>
              <a:tailEnd/>
            </a:ln>
            <a:effectLst/>
          </p:spPr>
        </p:pic>
        <p:sp>
          <p:nvSpPr>
            <p:cNvPr id="197638" name="Text Box 6"/>
            <p:cNvSpPr txBox="1">
              <a:spLocks noChangeArrowheads="1"/>
            </p:cNvSpPr>
            <p:nvPr/>
          </p:nvSpPr>
          <p:spPr bwMode="auto">
            <a:xfrm>
              <a:off x="288" y="3648"/>
              <a:ext cx="1098" cy="154"/>
            </a:xfrm>
            <a:prstGeom prst="rect">
              <a:avLst/>
            </a:prstGeom>
            <a:noFill/>
            <a:ln w="9525">
              <a:noFill/>
              <a:miter lim="800000"/>
              <a:headEnd/>
              <a:tailEnd/>
            </a:ln>
            <a:effectLst/>
          </p:spPr>
          <p:txBody>
            <a:bodyPr wrap="none">
              <a:spAutoFit/>
            </a:bodyPr>
            <a:lstStyle/>
            <a:p>
              <a:r>
                <a:rPr lang="en-US" sz="1000"/>
                <a:t>Photo: University of Arizona</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7"/>
                                        </p:tgtEl>
                                        <p:attrNameLst>
                                          <p:attrName>style.visibility</p:attrName>
                                        </p:attrNameLst>
                                      </p:cBhvr>
                                      <p:to>
                                        <p:strVal val="visible"/>
                                      </p:to>
                                    </p:set>
                                    <p:animEffect transition="in" filter="fade">
                                      <p:cBhvr>
                                        <p:cTn id="7" dur="1000"/>
                                        <p:tgtEl>
                                          <p:spTgt spid="1976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97639"/>
                                        </p:tgtEl>
                                        <p:attrNameLst>
                                          <p:attrName>style.visibility</p:attrName>
                                        </p:attrNameLst>
                                      </p:cBhvr>
                                      <p:to>
                                        <p:strVal val="visible"/>
                                      </p:to>
                                    </p:set>
                                    <p:animEffect transition="in" filter="fade">
                                      <p:cBhvr>
                                        <p:cTn id="11" dur="2000"/>
                                        <p:tgtEl>
                                          <p:spTgt spid="197639"/>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197636"/>
                                        </p:tgtEl>
                                        <p:attrNameLst>
                                          <p:attrName>style.visibility</p:attrName>
                                        </p:attrNameLst>
                                      </p:cBhvr>
                                      <p:to>
                                        <p:strVal val="visible"/>
                                      </p:to>
                                    </p:set>
                                    <p:animEffect transition="in" filter="fade">
                                      <p:cBhvr>
                                        <p:cTn id="15" dur="1000"/>
                                        <p:tgtEl>
                                          <p:spTgt spid="1976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7634">
                                            <p:txEl>
                                              <p:pRg st="0" end="0"/>
                                            </p:txEl>
                                          </p:spTgt>
                                        </p:tgtEl>
                                        <p:attrNameLst>
                                          <p:attrName>style.visibility</p:attrName>
                                        </p:attrNameLst>
                                      </p:cBhvr>
                                      <p:to>
                                        <p:strVal val="visible"/>
                                      </p:to>
                                    </p:set>
                                    <p:animEffect transition="in" filter="fade">
                                      <p:cBhvr>
                                        <p:cTn id="20" dur="1000"/>
                                        <p:tgtEl>
                                          <p:spTgt spid="19763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7634">
                                            <p:txEl>
                                              <p:pRg st="2" end="2"/>
                                            </p:txEl>
                                          </p:spTgt>
                                        </p:tgtEl>
                                        <p:attrNameLst>
                                          <p:attrName>style.visibility</p:attrName>
                                        </p:attrNameLst>
                                      </p:cBhvr>
                                      <p:to>
                                        <p:strVal val="visible"/>
                                      </p:to>
                                    </p:set>
                                    <p:animEffect transition="in" filter="fade">
                                      <p:cBhvr>
                                        <p:cTn id="25" dur="1000"/>
                                        <p:tgtEl>
                                          <p:spTgt spid="19763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97634">
                                            <p:txEl>
                                              <p:pRg st="4" end="4"/>
                                            </p:txEl>
                                          </p:spTgt>
                                        </p:tgtEl>
                                        <p:attrNameLst>
                                          <p:attrName>style.visibility</p:attrName>
                                        </p:attrNameLst>
                                      </p:cBhvr>
                                      <p:to>
                                        <p:strVal val="visible"/>
                                      </p:to>
                                    </p:set>
                                    <p:animEffect transition="in" filter="fade">
                                      <p:cBhvr>
                                        <p:cTn id="30" dur="1000"/>
                                        <p:tgtEl>
                                          <p:spTgt spid="1976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1976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82A41B9D-EB99-4EE1-B4BA-D2068C5595FF}" type="slidenum">
              <a:rPr lang="en-US"/>
              <a:pPr/>
              <a:t>22</a:t>
            </a:fld>
            <a:endParaRPr lang="en-US"/>
          </a:p>
        </p:txBody>
      </p:sp>
      <p:sp>
        <p:nvSpPr>
          <p:cNvPr id="198658" name="Text Box 2"/>
          <p:cNvSpPr txBox="1">
            <a:spLocks noChangeArrowheads="1"/>
          </p:cNvSpPr>
          <p:nvPr/>
        </p:nvSpPr>
        <p:spPr bwMode="auto">
          <a:xfrm>
            <a:off x="457200" y="1981200"/>
            <a:ext cx="3657600" cy="3113088"/>
          </a:xfrm>
          <a:prstGeom prst="rect">
            <a:avLst/>
          </a:prstGeom>
          <a:noFill/>
          <a:ln w="9525">
            <a:noFill/>
            <a:miter lim="800000"/>
            <a:headEnd/>
            <a:tailEnd/>
          </a:ln>
          <a:effectLst/>
        </p:spPr>
        <p:txBody>
          <a:bodyPr>
            <a:spAutoFit/>
          </a:bodyPr>
          <a:lstStyle/>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Over time, deforestation led to soil erosion, shortages of wood for fuel, and the extinction of some local animal and plant species.</a:t>
            </a:r>
          </a:p>
          <a:p>
            <a:pPr marL="177800" indent="-177800" eaLnBrk="0" hangingPunct="0">
              <a:buFont typeface="Wingdings" pitchFamily="2" charset="2"/>
              <a:buChar char="Ø"/>
            </a:pPr>
            <a:endParaRPr lang="en-US">
              <a:solidFill>
                <a:srgbClr val="995C0C"/>
              </a:solidFill>
              <a:effectLst>
                <a:outerShdw blurRad="38100" dist="38100" dir="2700000" algn="tl">
                  <a:srgbClr val="C0C0C0"/>
                </a:outerShdw>
              </a:effectLst>
            </a:endParaRPr>
          </a:p>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When communities grew larger, more complex, and closer together, new political, social, and economic systems became necessary.</a:t>
            </a:r>
          </a:p>
        </p:txBody>
      </p:sp>
      <p:sp>
        <p:nvSpPr>
          <p:cNvPr id="198660" name="Text Box 4"/>
          <p:cNvSpPr txBox="1">
            <a:spLocks noChangeArrowheads="1"/>
          </p:cNvSpPr>
          <p:nvPr/>
        </p:nvSpPr>
        <p:spPr bwMode="auto">
          <a:xfrm>
            <a:off x="457200" y="5257800"/>
            <a:ext cx="8229600" cy="1190625"/>
          </a:xfrm>
          <a:prstGeom prst="rect">
            <a:avLst/>
          </a:prstGeom>
          <a:noFill/>
          <a:ln w="9525">
            <a:noFill/>
            <a:miter lim="800000"/>
            <a:headEnd/>
            <a:tailEnd/>
          </a:ln>
          <a:effectLst/>
        </p:spPr>
        <p:txBody>
          <a:bodyPr>
            <a:spAutoFit/>
          </a:bodyPr>
          <a:lstStyle/>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Collective learning increased, further fueling advances in technology.</a:t>
            </a:r>
          </a:p>
          <a:p>
            <a:pPr marL="177800" indent="-177800" eaLnBrk="0" hangingPunct="0">
              <a:buFont typeface="Wingdings" pitchFamily="2" charset="2"/>
              <a:buChar char="Ø"/>
            </a:pPr>
            <a:endParaRPr lang="en-US">
              <a:solidFill>
                <a:srgbClr val="995C0C"/>
              </a:solidFill>
              <a:effectLst>
                <a:outerShdw blurRad="38100" dist="38100" dir="2700000" algn="tl">
                  <a:srgbClr val="C0C0C0"/>
                </a:outerShdw>
              </a:effectLst>
            </a:endParaRPr>
          </a:p>
          <a:p>
            <a:pPr marL="177800" indent="-177800" eaLnBrk="0" hangingPunct="0">
              <a:buFont typeface="Wingdings" pitchFamily="2" charset="2"/>
              <a:buChar char="Ø"/>
            </a:pPr>
            <a:r>
              <a:rPr lang="en-US">
                <a:solidFill>
                  <a:srgbClr val="995C0C"/>
                </a:solidFill>
                <a:effectLst>
                  <a:outerShdw blurRad="38100" dist="38100" dir="2700000" algn="tl">
                    <a:srgbClr val="C0C0C0"/>
                  </a:outerShdw>
                </a:effectLst>
              </a:rPr>
              <a:t>Although the vast majority of people still inhabited rural farming villages, more people than ever before began living in large cities.</a:t>
            </a:r>
          </a:p>
        </p:txBody>
      </p:sp>
      <p:sp>
        <p:nvSpPr>
          <p:cNvPr id="198661" name="Text Box 5"/>
          <p:cNvSpPr txBox="1">
            <a:spLocks noChangeArrowheads="1"/>
          </p:cNvSpPr>
          <p:nvPr/>
        </p:nvSpPr>
        <p:spPr bwMode="auto">
          <a:xfrm>
            <a:off x="457200" y="1527175"/>
            <a:ext cx="2030413" cy="457200"/>
          </a:xfrm>
          <a:prstGeom prst="rect">
            <a:avLst/>
          </a:prstGeom>
          <a:noFill/>
          <a:ln w="9525">
            <a:noFill/>
            <a:miter lim="800000"/>
            <a:headEnd/>
            <a:tailEnd/>
          </a:ln>
          <a:effectLst/>
        </p:spPr>
        <p:txBody>
          <a:bodyPr wrap="none">
            <a:spAutoFit/>
          </a:bodyPr>
          <a:lstStyle/>
          <a:p>
            <a:pPr eaLnBrk="0" hangingPunct="0"/>
            <a:r>
              <a:rPr lang="en-US" sz="2400" b="1">
                <a:solidFill>
                  <a:srgbClr val="995C0C"/>
                </a:solidFill>
                <a:effectLst>
                  <a:outerShdw blurRad="38100" dist="38100" dir="2700000" algn="tl">
                    <a:srgbClr val="C0C0C0"/>
                  </a:outerShdw>
                </a:effectLst>
              </a:rPr>
              <a:t>In Summary:</a:t>
            </a:r>
          </a:p>
        </p:txBody>
      </p:sp>
      <p:grpSp>
        <p:nvGrpSpPr>
          <p:cNvPr id="198665" name="Group 9"/>
          <p:cNvGrpSpPr>
            <a:grpSpLocks/>
          </p:cNvGrpSpPr>
          <p:nvPr/>
        </p:nvGrpSpPr>
        <p:grpSpPr bwMode="auto">
          <a:xfrm>
            <a:off x="457200" y="409575"/>
            <a:ext cx="3875088" cy="962025"/>
            <a:chOff x="288" y="258"/>
            <a:chExt cx="2441" cy="606"/>
          </a:xfrm>
        </p:grpSpPr>
        <p:sp>
          <p:nvSpPr>
            <p:cNvPr id="198666" name="Text Box 10"/>
            <p:cNvSpPr txBox="1">
              <a:spLocks noChangeArrowheads="1"/>
            </p:cNvSpPr>
            <p:nvPr/>
          </p:nvSpPr>
          <p:spPr bwMode="auto">
            <a:xfrm>
              <a:off x="846" y="258"/>
              <a:ext cx="1883" cy="28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Population Growth </a:t>
              </a:r>
              <a:endParaRPr lang="en-US" sz="2400">
                <a:solidFill>
                  <a:srgbClr val="995C0C"/>
                </a:solidFill>
              </a:endParaRPr>
            </a:p>
          </p:txBody>
        </p:sp>
        <p:pic>
          <p:nvPicPr>
            <p:cNvPr id="198667" name="Picture 11"/>
            <p:cNvPicPr>
              <a:picLocks noChangeAspect="1" noChangeArrowheads="1"/>
            </p:cNvPicPr>
            <p:nvPr/>
          </p:nvPicPr>
          <p:blipFill>
            <a:blip r:embed="rId3"/>
            <a:srcRect/>
            <a:stretch>
              <a:fillRect/>
            </a:stretch>
          </p:blipFill>
          <p:spPr bwMode="auto">
            <a:xfrm>
              <a:off x="288" y="288"/>
              <a:ext cx="576" cy="576"/>
            </a:xfrm>
            <a:prstGeom prst="rect">
              <a:avLst/>
            </a:prstGeom>
            <a:noFill/>
          </p:spPr>
        </p:pic>
      </p:grpSp>
      <p:grpSp>
        <p:nvGrpSpPr>
          <p:cNvPr id="198674" name="Group 18"/>
          <p:cNvGrpSpPr>
            <a:grpSpLocks/>
          </p:cNvGrpSpPr>
          <p:nvPr/>
        </p:nvGrpSpPr>
        <p:grpSpPr bwMode="auto">
          <a:xfrm>
            <a:off x="4191000" y="533400"/>
            <a:ext cx="4495800" cy="3541713"/>
            <a:chOff x="2640" y="336"/>
            <a:chExt cx="2832" cy="2231"/>
          </a:xfrm>
        </p:grpSpPr>
        <p:pic>
          <p:nvPicPr>
            <p:cNvPr id="198668" name="Picture 12"/>
            <p:cNvPicPr>
              <a:picLocks noChangeAspect="1" noChangeArrowheads="1"/>
            </p:cNvPicPr>
            <p:nvPr/>
          </p:nvPicPr>
          <p:blipFill>
            <a:blip r:embed="rId4"/>
            <a:srcRect l="36470"/>
            <a:stretch>
              <a:fillRect/>
            </a:stretch>
          </p:blipFill>
          <p:spPr bwMode="auto">
            <a:xfrm>
              <a:off x="2640" y="528"/>
              <a:ext cx="902" cy="1152"/>
            </a:xfrm>
            <a:prstGeom prst="rect">
              <a:avLst/>
            </a:prstGeom>
            <a:noFill/>
            <a:ln w="76200" cmpd="tri" algn="ctr">
              <a:solidFill>
                <a:srgbClr val="CD7C11"/>
              </a:solidFill>
              <a:miter lim="800000"/>
              <a:headEnd/>
              <a:tailEnd/>
            </a:ln>
            <a:effectLst/>
          </p:spPr>
        </p:pic>
        <p:pic>
          <p:nvPicPr>
            <p:cNvPr id="198673" name="Picture 17"/>
            <p:cNvPicPr>
              <a:picLocks noChangeAspect="1" noChangeArrowheads="1"/>
            </p:cNvPicPr>
            <p:nvPr/>
          </p:nvPicPr>
          <p:blipFill>
            <a:blip r:embed="rId5"/>
            <a:srcRect l="7280" r="13768"/>
            <a:stretch>
              <a:fillRect/>
            </a:stretch>
          </p:blipFill>
          <p:spPr bwMode="auto">
            <a:xfrm>
              <a:off x="3312" y="912"/>
              <a:ext cx="1089" cy="1392"/>
            </a:xfrm>
            <a:prstGeom prst="rect">
              <a:avLst/>
            </a:prstGeom>
            <a:noFill/>
            <a:ln w="76200" cmpd="tri" algn="ctr">
              <a:solidFill>
                <a:srgbClr val="CD7C11"/>
              </a:solidFill>
              <a:miter lim="800000"/>
              <a:headEnd/>
              <a:tailEnd/>
            </a:ln>
            <a:effectLst/>
          </p:spPr>
        </p:pic>
        <p:pic>
          <p:nvPicPr>
            <p:cNvPr id="198669" name="Picture 13"/>
            <p:cNvPicPr>
              <a:picLocks noChangeAspect="1" noChangeArrowheads="1"/>
            </p:cNvPicPr>
            <p:nvPr/>
          </p:nvPicPr>
          <p:blipFill>
            <a:blip r:embed="rId6"/>
            <a:srcRect/>
            <a:stretch>
              <a:fillRect/>
            </a:stretch>
          </p:blipFill>
          <p:spPr bwMode="auto">
            <a:xfrm>
              <a:off x="3888" y="336"/>
              <a:ext cx="1584" cy="919"/>
            </a:xfrm>
            <a:prstGeom prst="rect">
              <a:avLst/>
            </a:prstGeom>
            <a:noFill/>
          </p:spPr>
        </p:pic>
        <p:pic>
          <p:nvPicPr>
            <p:cNvPr id="198671" name="Picture 15"/>
            <p:cNvPicPr>
              <a:picLocks noChangeAspect="1" noChangeArrowheads="1"/>
            </p:cNvPicPr>
            <p:nvPr/>
          </p:nvPicPr>
          <p:blipFill>
            <a:blip r:embed="rId7"/>
            <a:srcRect/>
            <a:stretch>
              <a:fillRect/>
            </a:stretch>
          </p:blipFill>
          <p:spPr bwMode="auto">
            <a:xfrm>
              <a:off x="4340" y="1440"/>
              <a:ext cx="886" cy="1127"/>
            </a:xfrm>
            <a:prstGeom prst="rect">
              <a:avLst/>
            </a:prstGeom>
            <a:noFill/>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8665"/>
                                        </p:tgtEl>
                                        <p:attrNameLst>
                                          <p:attrName>style.visibility</p:attrName>
                                        </p:attrNameLst>
                                      </p:cBhvr>
                                      <p:to>
                                        <p:strVal val="visible"/>
                                      </p:to>
                                    </p:set>
                                    <p:animEffect transition="in" filter="fade">
                                      <p:cBhvr>
                                        <p:cTn id="7" dur="1000"/>
                                        <p:tgtEl>
                                          <p:spTgt spid="19866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8661"/>
                                        </p:tgtEl>
                                        <p:attrNameLst>
                                          <p:attrName>style.visibility</p:attrName>
                                        </p:attrNameLst>
                                      </p:cBhvr>
                                      <p:to>
                                        <p:strVal val="visible"/>
                                      </p:to>
                                    </p:set>
                                    <p:animEffect transition="in" filter="fade">
                                      <p:cBhvr>
                                        <p:cTn id="11" dur="1000"/>
                                        <p:tgtEl>
                                          <p:spTgt spid="19866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8658">
                                            <p:txEl>
                                              <p:pRg st="0" end="0"/>
                                            </p:txEl>
                                          </p:spTgt>
                                        </p:tgtEl>
                                        <p:attrNameLst>
                                          <p:attrName>style.visibility</p:attrName>
                                        </p:attrNameLst>
                                      </p:cBhvr>
                                      <p:to>
                                        <p:strVal val="visible"/>
                                      </p:to>
                                    </p:set>
                                    <p:animEffect transition="in" filter="fade">
                                      <p:cBhvr>
                                        <p:cTn id="16" dur="1000"/>
                                        <p:tgtEl>
                                          <p:spTgt spid="19865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8658">
                                            <p:txEl>
                                              <p:pRg st="2" end="2"/>
                                            </p:txEl>
                                          </p:spTgt>
                                        </p:tgtEl>
                                        <p:attrNameLst>
                                          <p:attrName>style.visibility</p:attrName>
                                        </p:attrNameLst>
                                      </p:cBhvr>
                                      <p:to>
                                        <p:strVal val="visible"/>
                                      </p:to>
                                    </p:set>
                                    <p:animEffect transition="in" filter="fade">
                                      <p:cBhvr>
                                        <p:cTn id="21" dur="1000"/>
                                        <p:tgtEl>
                                          <p:spTgt spid="19865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8660">
                                            <p:txEl>
                                              <p:pRg st="0" end="0"/>
                                            </p:txEl>
                                          </p:spTgt>
                                        </p:tgtEl>
                                        <p:attrNameLst>
                                          <p:attrName>style.visibility</p:attrName>
                                        </p:attrNameLst>
                                      </p:cBhvr>
                                      <p:to>
                                        <p:strVal val="visible"/>
                                      </p:to>
                                    </p:set>
                                    <p:animEffect transition="in" filter="fade">
                                      <p:cBhvr>
                                        <p:cTn id="26" dur="1000"/>
                                        <p:tgtEl>
                                          <p:spTgt spid="19866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8660">
                                            <p:txEl>
                                              <p:pRg st="2" end="2"/>
                                            </p:txEl>
                                          </p:spTgt>
                                        </p:tgtEl>
                                        <p:attrNameLst>
                                          <p:attrName>style.visibility</p:attrName>
                                        </p:attrNameLst>
                                      </p:cBhvr>
                                      <p:to>
                                        <p:strVal val="visible"/>
                                      </p:to>
                                    </p:set>
                                    <p:animEffect transition="in" filter="fade">
                                      <p:cBhvr>
                                        <p:cTn id="31" dur="1000"/>
                                        <p:tgtEl>
                                          <p:spTgt spid="1986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E012218D-B416-4DAC-A8E2-FC3B3AB55EFF}" type="slidenum">
              <a:rPr lang="en-US"/>
              <a:pPr/>
              <a:t>23</a:t>
            </a:fld>
            <a:endParaRPr lang="en-US"/>
          </a:p>
        </p:txBody>
      </p:sp>
      <p:pic>
        <p:nvPicPr>
          <p:cNvPr id="199682" name="Picture 2" descr="mundo-front"/>
          <p:cNvPicPr>
            <a:picLocks noChangeAspect="1" noChangeArrowheads="1"/>
          </p:cNvPicPr>
          <p:nvPr/>
        </p:nvPicPr>
        <p:blipFill>
          <a:blip r:embed="rId3"/>
          <a:srcRect/>
          <a:stretch>
            <a:fillRect/>
          </a:stretch>
        </p:blipFill>
        <p:spPr bwMode="auto">
          <a:xfrm>
            <a:off x="3657600" y="3894138"/>
            <a:ext cx="1828800" cy="1820862"/>
          </a:xfrm>
          <a:prstGeom prst="rect">
            <a:avLst/>
          </a:prstGeom>
          <a:noFill/>
        </p:spPr>
      </p:pic>
      <p:sp>
        <p:nvSpPr>
          <p:cNvPr id="199683" name="AutoShape 3"/>
          <p:cNvSpPr>
            <a:spLocks noChangeArrowheads="1"/>
          </p:cNvSpPr>
          <p:nvPr/>
        </p:nvSpPr>
        <p:spPr bwMode="auto">
          <a:xfrm>
            <a:off x="1371600" y="1905000"/>
            <a:ext cx="2057400" cy="1419225"/>
          </a:xfrm>
          <a:prstGeom prst="wedgeRoundRectCallout">
            <a:avLst>
              <a:gd name="adj1" fmla="val 65431"/>
              <a:gd name="adj2" fmla="val 109620"/>
              <a:gd name="adj3" fmla="val 16667"/>
            </a:avLst>
          </a:prstGeom>
          <a:solidFill>
            <a:schemeClr val="bg1"/>
          </a:solidFill>
          <a:ln w="9525" algn="ctr">
            <a:solidFill>
              <a:srgbClr val="0A56A4"/>
            </a:solidFill>
            <a:miter lim="800000"/>
            <a:headEnd/>
            <a:tailEnd/>
          </a:ln>
          <a:effectLst/>
        </p:spPr>
        <p:txBody>
          <a:bodyPr anchor="ctr">
            <a:spAutoFit/>
          </a:bodyPr>
          <a:lstStyle/>
          <a:p>
            <a:pPr algn="ctr"/>
            <a:r>
              <a:rPr lang="en-US" sz="2000" b="1">
                <a:solidFill>
                  <a:srgbClr val="0A56A4"/>
                </a:solidFill>
              </a:rPr>
              <a:t>Hmmm... What is a network of exchange?</a:t>
            </a:r>
          </a:p>
        </p:txBody>
      </p:sp>
      <p:sp>
        <p:nvSpPr>
          <p:cNvPr id="199684" name="AutoShape 4"/>
          <p:cNvSpPr>
            <a:spLocks noChangeArrowheads="1"/>
          </p:cNvSpPr>
          <p:nvPr/>
        </p:nvSpPr>
        <p:spPr bwMode="auto">
          <a:xfrm flipH="1">
            <a:off x="4572000" y="830263"/>
            <a:ext cx="4114800" cy="2406650"/>
          </a:xfrm>
          <a:prstGeom prst="wedgeRoundRectCallout">
            <a:avLst>
              <a:gd name="adj1" fmla="val 36343"/>
              <a:gd name="adj2" fmla="val 83843"/>
              <a:gd name="adj3" fmla="val 16667"/>
            </a:avLst>
          </a:prstGeom>
          <a:solidFill>
            <a:schemeClr val="bg1"/>
          </a:solidFill>
          <a:ln w="9525" algn="ctr">
            <a:solidFill>
              <a:srgbClr val="0A56A4"/>
            </a:solidFill>
            <a:miter lim="800000"/>
            <a:headEnd/>
            <a:tailEnd/>
          </a:ln>
          <a:effectLst/>
        </p:spPr>
        <p:txBody>
          <a:bodyPr anchor="ctr">
            <a:spAutoFit/>
          </a:bodyPr>
          <a:lstStyle/>
          <a:p>
            <a:pPr algn="ctr"/>
            <a:r>
              <a:rPr lang="en-US" sz="2000" b="1">
                <a:solidFill>
                  <a:srgbClr val="0A56A4"/>
                </a:solidFill>
              </a:rPr>
              <a:t>That’s easy! A network of exchange is a web of connections through which people, goods, and ideas circulate. Telephones, the Internet, and highways are all networks of exchange. </a:t>
            </a:r>
          </a:p>
        </p:txBody>
      </p:sp>
      <p:grpSp>
        <p:nvGrpSpPr>
          <p:cNvPr id="199685" name="Group 5"/>
          <p:cNvGrpSpPr>
            <a:grpSpLocks/>
          </p:cNvGrpSpPr>
          <p:nvPr/>
        </p:nvGrpSpPr>
        <p:grpSpPr bwMode="auto">
          <a:xfrm>
            <a:off x="457200" y="409575"/>
            <a:ext cx="4083050" cy="962025"/>
            <a:chOff x="288" y="258"/>
            <a:chExt cx="2572" cy="606"/>
          </a:xfrm>
        </p:grpSpPr>
        <p:pic>
          <p:nvPicPr>
            <p:cNvPr id="199686" name="Picture 6"/>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199687" name="Text Box 7"/>
            <p:cNvSpPr txBox="1">
              <a:spLocks noChangeArrowheads="1"/>
            </p:cNvSpPr>
            <p:nvPr/>
          </p:nvSpPr>
          <p:spPr bwMode="auto">
            <a:xfrm>
              <a:off x="846" y="258"/>
              <a:ext cx="2014" cy="28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9685"/>
                                        </p:tgtEl>
                                        <p:attrNameLst>
                                          <p:attrName>style.visibility</p:attrName>
                                        </p:attrNameLst>
                                      </p:cBhvr>
                                      <p:to>
                                        <p:strVal val="visible"/>
                                      </p:to>
                                    </p:set>
                                    <p:animEffect transition="in" filter="fade">
                                      <p:cBhvr>
                                        <p:cTn id="7" dur="1000"/>
                                        <p:tgtEl>
                                          <p:spTgt spid="199685"/>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199682"/>
                                        </p:tgtEl>
                                        <p:attrNameLst>
                                          <p:attrName>style.visibility</p:attrName>
                                        </p:attrNameLst>
                                      </p:cBhvr>
                                      <p:to>
                                        <p:strVal val="visible"/>
                                      </p:to>
                                    </p:set>
                                    <p:animEffect transition="in" filter="fade">
                                      <p:cBhvr>
                                        <p:cTn id="11" dur="1000"/>
                                        <p:tgtEl>
                                          <p:spTgt spid="199682"/>
                                        </p:tgtEl>
                                      </p:cBhvr>
                                    </p:animEffect>
                                    <p:anim calcmode="lin" valueType="num">
                                      <p:cBhvr>
                                        <p:cTn id="12" dur="1000" fill="hold"/>
                                        <p:tgtEl>
                                          <p:spTgt spid="199682"/>
                                        </p:tgtEl>
                                        <p:attrNameLst>
                                          <p:attrName>style.rotation</p:attrName>
                                        </p:attrNameLst>
                                      </p:cBhvr>
                                      <p:tavLst>
                                        <p:tav tm="0">
                                          <p:val>
                                            <p:fltVal val="720"/>
                                          </p:val>
                                        </p:tav>
                                        <p:tav tm="100000">
                                          <p:val>
                                            <p:fltVal val="0"/>
                                          </p:val>
                                        </p:tav>
                                      </p:tavLst>
                                    </p:anim>
                                    <p:anim calcmode="lin" valueType="num">
                                      <p:cBhvr>
                                        <p:cTn id="13" dur="1000" fill="hold"/>
                                        <p:tgtEl>
                                          <p:spTgt spid="199682"/>
                                        </p:tgtEl>
                                        <p:attrNameLst>
                                          <p:attrName>ppt_h</p:attrName>
                                        </p:attrNameLst>
                                      </p:cBhvr>
                                      <p:tavLst>
                                        <p:tav tm="0">
                                          <p:val>
                                            <p:fltVal val="0"/>
                                          </p:val>
                                        </p:tav>
                                        <p:tav tm="100000">
                                          <p:val>
                                            <p:strVal val="#ppt_h"/>
                                          </p:val>
                                        </p:tav>
                                      </p:tavLst>
                                    </p:anim>
                                    <p:anim calcmode="lin" valueType="num">
                                      <p:cBhvr>
                                        <p:cTn id="14" dur="1000" fill="hold"/>
                                        <p:tgtEl>
                                          <p:spTgt spid="199682"/>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19968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96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DDCD1FBE-DBB6-4364-8F16-F42D816C68E3}" type="slidenum">
              <a:rPr lang="en-US"/>
              <a:pPr/>
              <a:t>24</a:t>
            </a:fld>
            <a:endParaRPr lang="en-US"/>
          </a:p>
        </p:txBody>
      </p:sp>
      <p:sp>
        <p:nvSpPr>
          <p:cNvPr id="200706" name="Text Box 2"/>
          <p:cNvSpPr txBox="1">
            <a:spLocks noChangeArrowheads="1"/>
          </p:cNvSpPr>
          <p:nvPr/>
        </p:nvSpPr>
        <p:spPr bwMode="auto">
          <a:xfrm>
            <a:off x="457200" y="1200150"/>
            <a:ext cx="6172200" cy="5310188"/>
          </a:xfrm>
          <a:prstGeom prst="rect">
            <a:avLst/>
          </a:prstGeom>
          <a:noFill/>
          <a:ln w="9525">
            <a:noFill/>
            <a:miter lim="800000"/>
            <a:headEnd/>
            <a:tailEnd/>
          </a:ln>
          <a:effectLst/>
        </p:spPr>
        <p:txBody>
          <a:bodyPr anchor="ctr">
            <a:spAutoFit/>
          </a:bodyPr>
          <a:lstStyle/>
          <a:p>
            <a:pPr marL="1379538" indent="-1379538" eaLnBrk="0" hangingPunct="0"/>
            <a:r>
              <a:rPr lang="en-US" b="1">
                <a:solidFill>
                  <a:srgbClr val="995C0C"/>
                </a:solidFill>
                <a:effectLst>
                  <a:outerShdw blurRad="38100" dist="38100" dir="2700000" algn="tl">
                    <a:srgbClr val="C0C0C0"/>
                  </a:outerShdw>
                </a:effectLst>
              </a:rPr>
              <a:t>Routes</a:t>
            </a:r>
            <a:r>
              <a:rPr lang="en-US">
                <a:solidFill>
                  <a:srgbClr val="995C0C"/>
                </a:solidFill>
                <a:effectLst>
                  <a:outerShdw blurRad="38100" dist="38100" dir="2700000" algn="tl">
                    <a:srgbClr val="C0C0C0"/>
                  </a:outerShdw>
                </a:effectLst>
              </a:rPr>
              <a:t>	Around 300 BCE to 300 CE, merchants, shippers, sea captains, and empire-builders extended and strengthened trade routes across Afroeurasia and the Americas.</a:t>
            </a:r>
          </a:p>
          <a:p>
            <a:pPr marL="1379538" indent="-1379538" eaLnBrk="0" hangingPunct="0"/>
            <a:endParaRPr lang="en-US" b="1">
              <a:solidFill>
                <a:srgbClr val="995C0C"/>
              </a:solidFill>
              <a:effectLst>
                <a:outerShdw blurRad="38100" dist="38100" dir="2700000" algn="tl">
                  <a:srgbClr val="C0C0C0"/>
                </a:outerShdw>
              </a:effectLst>
            </a:endParaRPr>
          </a:p>
          <a:p>
            <a:pPr marL="1379538" indent="-1379538" eaLnBrk="0" hangingPunct="0"/>
            <a:r>
              <a:rPr lang="en-US" b="1">
                <a:solidFill>
                  <a:srgbClr val="995C0C"/>
                </a:solidFill>
                <a:effectLst>
                  <a:outerShdw blurRad="38100" dist="38100" dir="2700000" algn="tl">
                    <a:srgbClr val="C0C0C0"/>
                  </a:outerShdw>
                </a:effectLst>
              </a:rPr>
              <a:t>Empires</a:t>
            </a:r>
            <a:r>
              <a:rPr lang="en-US">
                <a:solidFill>
                  <a:srgbClr val="995C0C"/>
                </a:solidFill>
                <a:effectLst>
                  <a:outerShdw blurRad="38100" dist="38100" dir="2700000" algn="tl">
                    <a:srgbClr val="C0C0C0"/>
                  </a:outerShdw>
                </a:effectLst>
              </a:rPr>
              <a:t>	Empires required networks of military and political communication. These networks encouraged interaction of many kinds over long distances.</a:t>
            </a:r>
          </a:p>
          <a:p>
            <a:pPr marL="1379538" indent="-1379538" eaLnBrk="0" hangingPunct="0"/>
            <a:endParaRPr lang="en-US" b="1">
              <a:solidFill>
                <a:srgbClr val="995C0C"/>
              </a:solidFill>
              <a:effectLst>
                <a:outerShdw blurRad="38100" dist="38100" dir="2700000" algn="tl">
                  <a:srgbClr val="C0C0C0"/>
                </a:outerShdw>
              </a:effectLst>
            </a:endParaRPr>
          </a:p>
          <a:p>
            <a:pPr marL="1379538" indent="-1379538" eaLnBrk="0" hangingPunct="0"/>
            <a:r>
              <a:rPr lang="en-US" b="1">
                <a:solidFill>
                  <a:srgbClr val="995C0C"/>
                </a:solidFill>
                <a:effectLst>
                  <a:outerShdw blurRad="38100" dist="38100" dir="2700000" algn="tl">
                    <a:srgbClr val="C0C0C0"/>
                  </a:outerShdw>
                </a:effectLst>
              </a:rPr>
              <a:t>Writing</a:t>
            </a:r>
            <a:r>
              <a:rPr lang="en-US">
                <a:solidFill>
                  <a:srgbClr val="995C0C"/>
                </a:solidFill>
                <a:effectLst>
                  <a:outerShdw blurRad="38100" dist="38100" dir="2700000" algn="tl">
                    <a:srgbClr val="C0C0C0"/>
                  </a:outerShdw>
                </a:effectLst>
              </a:rPr>
              <a:t>	With the appearance of alphabetic writing systems in Afroeurasia, people could communicate faster and easier than ever before.</a:t>
            </a:r>
          </a:p>
          <a:p>
            <a:pPr marL="1379538" indent="-1379538"/>
            <a:endParaRPr lang="en-US" b="1">
              <a:solidFill>
                <a:srgbClr val="995C0C"/>
              </a:solidFill>
              <a:effectLst>
                <a:outerShdw blurRad="38100" dist="38100" dir="2700000" algn="tl">
                  <a:srgbClr val="C0C0C0"/>
                </a:outerShdw>
              </a:effectLst>
            </a:endParaRPr>
          </a:p>
          <a:p>
            <a:pPr marL="1379538" indent="-1379538"/>
            <a:r>
              <a:rPr lang="en-US" b="1">
                <a:solidFill>
                  <a:srgbClr val="995C0C"/>
                </a:solidFill>
                <a:effectLst>
                  <a:outerShdw blurRad="38100" dist="38100" dir="2700000" algn="tl">
                    <a:srgbClr val="C0C0C0"/>
                  </a:outerShdw>
                </a:effectLst>
              </a:rPr>
              <a:t>Religions</a:t>
            </a:r>
            <a:r>
              <a:rPr lang="en-US">
                <a:solidFill>
                  <a:srgbClr val="995C0C"/>
                </a:solidFill>
                <a:effectLst>
                  <a:outerShdw blurRad="38100" dist="38100" dir="2700000" algn="tl">
                    <a:srgbClr val="C0C0C0"/>
                  </a:outerShdw>
                </a:effectLst>
              </a:rPr>
              <a:t>	The appearance of  world religions— Hinduism, Judaism, Buddhism, and Christianity—stimulated cultural interchange across political and cultural boundaries.</a:t>
            </a:r>
          </a:p>
        </p:txBody>
      </p:sp>
      <p:pic>
        <p:nvPicPr>
          <p:cNvPr id="200707" name="Picture 3"/>
          <p:cNvPicPr>
            <a:picLocks noChangeAspect="1" noChangeArrowheads="1"/>
          </p:cNvPicPr>
          <p:nvPr/>
        </p:nvPicPr>
        <p:blipFill>
          <a:blip r:embed="rId3"/>
          <a:srcRect/>
          <a:stretch>
            <a:fillRect/>
          </a:stretch>
        </p:blipFill>
        <p:spPr bwMode="auto">
          <a:xfrm>
            <a:off x="6781800" y="609600"/>
            <a:ext cx="1219200" cy="920750"/>
          </a:xfrm>
          <a:prstGeom prst="rect">
            <a:avLst/>
          </a:prstGeom>
          <a:noFill/>
          <a:ln w="76200" cmpd="tri" algn="ctr">
            <a:noFill/>
            <a:miter lim="800000"/>
            <a:headEnd/>
            <a:tailEnd/>
          </a:ln>
          <a:effectLst/>
        </p:spPr>
      </p:pic>
      <p:pic>
        <p:nvPicPr>
          <p:cNvPr id="200711" name="Picture 7"/>
          <p:cNvPicPr>
            <a:picLocks noChangeAspect="1" noChangeArrowheads="1"/>
          </p:cNvPicPr>
          <p:nvPr/>
        </p:nvPicPr>
        <p:blipFill>
          <a:blip r:embed="rId4"/>
          <a:srcRect/>
          <a:stretch>
            <a:fillRect/>
          </a:stretch>
        </p:blipFill>
        <p:spPr bwMode="auto">
          <a:xfrm>
            <a:off x="6477000" y="4191000"/>
            <a:ext cx="1828800" cy="1082675"/>
          </a:xfrm>
          <a:prstGeom prst="rect">
            <a:avLst/>
          </a:prstGeom>
          <a:solidFill>
            <a:schemeClr val="bg1"/>
          </a:solidFill>
          <a:ln w="9525">
            <a:noFill/>
            <a:miter lim="800000"/>
            <a:headEnd/>
            <a:tailEnd/>
          </a:ln>
        </p:spPr>
      </p:pic>
      <p:pic>
        <p:nvPicPr>
          <p:cNvPr id="200712" name="Picture 8">
            <a:hlinkClick r:id="" action="ppaction://noaction"/>
          </p:cNvPr>
          <p:cNvPicPr>
            <a:picLocks noChangeAspect="1" noChangeArrowheads="1"/>
          </p:cNvPicPr>
          <p:nvPr/>
        </p:nvPicPr>
        <p:blipFill>
          <a:blip r:embed="rId5"/>
          <a:srcRect/>
          <a:stretch>
            <a:fillRect/>
          </a:stretch>
        </p:blipFill>
        <p:spPr bwMode="auto">
          <a:xfrm>
            <a:off x="6781800" y="5562600"/>
            <a:ext cx="1066800" cy="1066800"/>
          </a:xfrm>
          <a:prstGeom prst="rect">
            <a:avLst/>
          </a:prstGeom>
          <a:noFill/>
          <a:ln w="76200" cmpd="tri" algn="ctr">
            <a:noFill/>
            <a:miter lim="800000"/>
            <a:headEnd/>
            <a:tailEnd/>
          </a:ln>
          <a:effectLst/>
        </p:spPr>
      </p:pic>
      <p:pic>
        <p:nvPicPr>
          <p:cNvPr id="200713" name="Picture 9"/>
          <p:cNvPicPr>
            <a:picLocks noChangeAspect="1" noChangeArrowheads="1"/>
          </p:cNvPicPr>
          <p:nvPr/>
        </p:nvPicPr>
        <p:blipFill>
          <a:blip r:embed="rId6"/>
          <a:srcRect l="13007" t="38156" r="7433"/>
          <a:stretch>
            <a:fillRect/>
          </a:stretch>
        </p:blipFill>
        <p:spPr bwMode="auto">
          <a:xfrm>
            <a:off x="6553200" y="2057400"/>
            <a:ext cx="1690688" cy="1655763"/>
          </a:xfrm>
          <a:prstGeom prst="rect">
            <a:avLst/>
          </a:prstGeom>
          <a:noFill/>
          <a:ln w="76200" cmpd="tri" algn="ctr">
            <a:noFill/>
            <a:miter lim="800000"/>
            <a:headEnd/>
            <a:tailEnd/>
          </a:ln>
          <a:effectLst/>
        </p:spPr>
      </p:pic>
      <p:grpSp>
        <p:nvGrpSpPr>
          <p:cNvPr id="200714" name="Group 10"/>
          <p:cNvGrpSpPr>
            <a:grpSpLocks/>
          </p:cNvGrpSpPr>
          <p:nvPr/>
        </p:nvGrpSpPr>
        <p:grpSpPr bwMode="auto">
          <a:xfrm>
            <a:off x="457200" y="180975"/>
            <a:ext cx="4083050" cy="962025"/>
            <a:chOff x="288" y="258"/>
            <a:chExt cx="2572" cy="606"/>
          </a:xfrm>
        </p:grpSpPr>
        <p:pic>
          <p:nvPicPr>
            <p:cNvPr id="200715" name="Picture 11"/>
            <p:cNvPicPr>
              <a:picLocks noChangeAspect="1" noChangeArrowheads="1"/>
            </p:cNvPicPr>
            <p:nvPr/>
          </p:nvPicPr>
          <p:blipFill>
            <a:blip r:embed="rId7"/>
            <a:srcRect l="12903" r="9677"/>
            <a:stretch>
              <a:fillRect/>
            </a:stretch>
          </p:blipFill>
          <p:spPr bwMode="auto">
            <a:xfrm>
              <a:off x="288" y="288"/>
              <a:ext cx="576" cy="576"/>
            </a:xfrm>
            <a:prstGeom prst="rect">
              <a:avLst/>
            </a:prstGeom>
            <a:noFill/>
          </p:spPr>
        </p:pic>
        <p:sp>
          <p:nvSpPr>
            <p:cNvPr id="200716" name="Text Box 12"/>
            <p:cNvSpPr txBox="1">
              <a:spLocks noChangeArrowheads="1"/>
            </p:cNvSpPr>
            <p:nvPr/>
          </p:nvSpPr>
          <p:spPr bwMode="auto">
            <a:xfrm>
              <a:off x="846" y="258"/>
              <a:ext cx="2014" cy="28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0070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0071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200713"/>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007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00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F5F4A2C2-B3D2-420F-8952-CDC29B2F9345}" type="slidenum">
              <a:rPr lang="en-US"/>
              <a:pPr/>
              <a:t>25</a:t>
            </a:fld>
            <a:endParaRPr lang="en-US"/>
          </a:p>
        </p:txBody>
      </p:sp>
      <p:sp>
        <p:nvSpPr>
          <p:cNvPr id="201730" name="Text Box 2"/>
          <p:cNvSpPr txBox="1">
            <a:spLocks noChangeArrowheads="1"/>
          </p:cNvSpPr>
          <p:nvPr/>
        </p:nvSpPr>
        <p:spPr bwMode="auto">
          <a:xfrm>
            <a:off x="457200" y="1447800"/>
            <a:ext cx="2282825" cy="396875"/>
          </a:xfrm>
          <a:prstGeom prst="rect">
            <a:avLst/>
          </a:prstGeom>
          <a:noFill/>
          <a:ln w="9525">
            <a:noFill/>
            <a:miter lim="800000"/>
            <a:headEnd/>
            <a:tailEnd/>
          </a:ln>
          <a:effectLst/>
        </p:spPr>
        <p:txBody>
          <a:bodyPr wrap="none" anchor="ctr">
            <a:spAutoFit/>
          </a:bodyPr>
          <a:lstStyle/>
          <a:p>
            <a:pPr algn="ctr" eaLnBrk="0" hangingPunct="0"/>
            <a:r>
              <a:rPr lang="en-US" sz="2000" b="1">
                <a:solidFill>
                  <a:srgbClr val="995C0C"/>
                </a:solidFill>
                <a:effectLst>
                  <a:outerShdw blurRad="38100" dist="38100" dir="2700000" algn="tl">
                    <a:srgbClr val="C0C0C0"/>
                  </a:outerShdw>
                </a:effectLst>
              </a:rPr>
              <a:t>In the Americas...</a:t>
            </a:r>
          </a:p>
        </p:txBody>
      </p:sp>
      <p:sp>
        <p:nvSpPr>
          <p:cNvPr id="201731" name="Text Box 3"/>
          <p:cNvSpPr txBox="1">
            <a:spLocks noChangeArrowheads="1"/>
          </p:cNvSpPr>
          <p:nvPr/>
        </p:nvSpPr>
        <p:spPr bwMode="auto">
          <a:xfrm>
            <a:off x="3429000" y="4038600"/>
            <a:ext cx="5257800" cy="1828800"/>
          </a:xfrm>
          <a:prstGeom prst="rect">
            <a:avLst/>
          </a:prstGeom>
          <a:noFill/>
          <a:ln w="9525">
            <a:noFill/>
            <a:miter lim="800000"/>
            <a:headEnd/>
            <a:tailEnd/>
          </a:ln>
          <a:effectLst/>
        </p:spPr>
        <p:txBody>
          <a:bodyPr anchor="b"/>
          <a:lstStyle/>
          <a:p>
            <a:pPr eaLnBrk="0" hangingPunct="0"/>
            <a:r>
              <a:rPr lang="en-US" sz="2000">
                <a:solidFill>
                  <a:srgbClr val="995C0C"/>
                </a:solidFill>
                <a:effectLst>
                  <a:outerShdw blurRad="38100" dist="38100" dir="2700000" algn="tl">
                    <a:srgbClr val="C0C0C0"/>
                  </a:outerShdw>
                </a:effectLst>
              </a:rPr>
              <a:t>The Tiwanakans in what is today Bolivia also began to build trade routes during Big Era Four. Llama caravans brought produce, wood, metals, and fish from outlying villages to the city of Tiwanaku.</a:t>
            </a:r>
            <a:r>
              <a:rPr lang="en-US">
                <a:solidFill>
                  <a:srgbClr val="995C0C"/>
                </a:solidFill>
                <a:effectLst>
                  <a:outerShdw blurRad="38100" dist="38100" dir="2700000" algn="tl">
                    <a:srgbClr val="C0C0C0"/>
                  </a:outerShdw>
                </a:effectLst>
              </a:rPr>
              <a:t>  </a:t>
            </a:r>
          </a:p>
        </p:txBody>
      </p:sp>
      <p:pic>
        <p:nvPicPr>
          <p:cNvPr id="201732" name="Picture 4"/>
          <p:cNvPicPr>
            <a:picLocks noChangeAspect="1" noChangeArrowheads="1"/>
          </p:cNvPicPr>
          <p:nvPr/>
        </p:nvPicPr>
        <p:blipFill>
          <a:blip r:embed="rId3"/>
          <a:srcRect/>
          <a:stretch>
            <a:fillRect/>
          </a:stretch>
        </p:blipFill>
        <p:spPr bwMode="auto">
          <a:xfrm>
            <a:off x="457200" y="3906838"/>
            <a:ext cx="2654300" cy="1808162"/>
          </a:xfrm>
          <a:prstGeom prst="rect">
            <a:avLst/>
          </a:prstGeom>
          <a:noFill/>
          <a:ln w="76200" cmpd="tri" algn="ctr">
            <a:solidFill>
              <a:srgbClr val="CD7C11"/>
            </a:solidFill>
            <a:miter lim="800000"/>
            <a:headEnd/>
            <a:tailEnd/>
          </a:ln>
          <a:effectLst/>
        </p:spPr>
      </p:pic>
      <p:sp>
        <p:nvSpPr>
          <p:cNvPr id="201733" name="Text Box 5"/>
          <p:cNvSpPr txBox="1">
            <a:spLocks noChangeArrowheads="1"/>
          </p:cNvSpPr>
          <p:nvPr/>
        </p:nvSpPr>
        <p:spPr bwMode="auto">
          <a:xfrm>
            <a:off x="457200" y="2057400"/>
            <a:ext cx="6172200" cy="1616075"/>
          </a:xfrm>
          <a:prstGeom prst="rect">
            <a:avLst/>
          </a:prstGeom>
          <a:noFill/>
          <a:ln w="9525">
            <a:noFill/>
            <a:miter lim="800000"/>
            <a:headEnd/>
            <a:tailEnd/>
          </a:ln>
          <a:effectLst/>
        </p:spPr>
        <p:txBody>
          <a:bodyPr anchor="ctr">
            <a:spAutoFit/>
          </a:bodyPr>
          <a:lstStyle/>
          <a:p>
            <a:pPr eaLnBrk="0" hangingPunct="0"/>
            <a:r>
              <a:rPr lang="en-US" sz="2000">
                <a:solidFill>
                  <a:srgbClr val="995C0C"/>
                </a:solidFill>
                <a:effectLst>
                  <a:outerShdw blurRad="38100" dist="38100" dir="2700000" algn="tl">
                    <a:srgbClr val="C0C0C0"/>
                  </a:outerShdw>
                </a:effectLst>
              </a:rPr>
              <a:t>The Olmec of Mexico developed extensive trade networks that extended hundreds of miles from Olmec territory. They imported jade and other raw materials for their crafts. Their exports included pottery and sculpture.</a:t>
            </a:r>
          </a:p>
        </p:txBody>
      </p:sp>
      <p:pic>
        <p:nvPicPr>
          <p:cNvPr id="201734" name="Picture 6"/>
          <p:cNvPicPr>
            <a:picLocks noChangeAspect="1" noChangeArrowheads="1"/>
          </p:cNvPicPr>
          <p:nvPr/>
        </p:nvPicPr>
        <p:blipFill>
          <a:blip r:embed="rId4"/>
          <a:srcRect/>
          <a:stretch>
            <a:fillRect/>
          </a:stretch>
        </p:blipFill>
        <p:spPr bwMode="auto">
          <a:xfrm>
            <a:off x="6883400" y="838200"/>
            <a:ext cx="1803400" cy="2438400"/>
          </a:xfrm>
          <a:prstGeom prst="rect">
            <a:avLst/>
          </a:prstGeom>
          <a:noFill/>
        </p:spPr>
      </p:pic>
      <p:grpSp>
        <p:nvGrpSpPr>
          <p:cNvPr id="201736" name="Group 8"/>
          <p:cNvGrpSpPr>
            <a:grpSpLocks/>
          </p:cNvGrpSpPr>
          <p:nvPr/>
        </p:nvGrpSpPr>
        <p:grpSpPr bwMode="auto">
          <a:xfrm>
            <a:off x="457200" y="409575"/>
            <a:ext cx="4268788" cy="962025"/>
            <a:chOff x="288" y="258"/>
            <a:chExt cx="2689" cy="606"/>
          </a:xfrm>
        </p:grpSpPr>
        <p:pic>
          <p:nvPicPr>
            <p:cNvPr id="201737" name="Picture 9"/>
            <p:cNvPicPr>
              <a:picLocks noChangeAspect="1" noChangeArrowheads="1"/>
            </p:cNvPicPr>
            <p:nvPr/>
          </p:nvPicPr>
          <p:blipFill>
            <a:blip r:embed="rId5"/>
            <a:srcRect l="12903" r="9677"/>
            <a:stretch>
              <a:fillRect/>
            </a:stretch>
          </p:blipFill>
          <p:spPr bwMode="auto">
            <a:xfrm>
              <a:off x="288" y="288"/>
              <a:ext cx="576" cy="576"/>
            </a:xfrm>
            <a:prstGeom prst="rect">
              <a:avLst/>
            </a:prstGeom>
            <a:noFill/>
          </p:spPr>
        </p:pic>
        <p:sp>
          <p:nvSpPr>
            <p:cNvPr id="201738" name="Text Box 10"/>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1000"/>
                                        <p:tgtEl>
                                          <p:spTgt spid="2017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1733"/>
                                        </p:tgtEl>
                                        <p:attrNameLst>
                                          <p:attrName>style.visibility</p:attrName>
                                        </p:attrNameLst>
                                      </p:cBhvr>
                                      <p:to>
                                        <p:strVal val="visible"/>
                                      </p:to>
                                    </p:set>
                                    <p:animEffect transition="in" filter="fade">
                                      <p:cBhvr>
                                        <p:cTn id="11" dur="1000"/>
                                        <p:tgtEl>
                                          <p:spTgt spid="20173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1734"/>
                                        </p:tgtEl>
                                        <p:attrNameLst>
                                          <p:attrName>style.visibility</p:attrName>
                                        </p:attrNameLst>
                                      </p:cBhvr>
                                      <p:to>
                                        <p:strVal val="visible"/>
                                      </p:to>
                                    </p:set>
                                    <p:animEffect transition="in" filter="fade">
                                      <p:cBhvr>
                                        <p:cTn id="15" dur="1000"/>
                                        <p:tgtEl>
                                          <p:spTgt spid="2017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1731"/>
                                        </p:tgtEl>
                                        <p:attrNameLst>
                                          <p:attrName>style.visibility</p:attrName>
                                        </p:attrNameLst>
                                      </p:cBhvr>
                                      <p:to>
                                        <p:strVal val="visible"/>
                                      </p:to>
                                    </p:set>
                                    <p:animEffect transition="in" filter="fade">
                                      <p:cBhvr>
                                        <p:cTn id="20" dur="1000"/>
                                        <p:tgtEl>
                                          <p:spTgt spid="20173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01732"/>
                                        </p:tgtEl>
                                        <p:attrNameLst>
                                          <p:attrName>style.visibility</p:attrName>
                                        </p:attrNameLst>
                                      </p:cBhvr>
                                      <p:to>
                                        <p:strVal val="visible"/>
                                      </p:to>
                                    </p:set>
                                    <p:animEffect transition="in" filter="fade">
                                      <p:cBhvr>
                                        <p:cTn id="24" dur="1000"/>
                                        <p:tgtEl>
                                          <p:spTgt spid="201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1" grpId="0"/>
      <p:bldP spid="2017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83E6EEF-122F-45AC-9284-2B42A0879620}" type="slidenum">
              <a:rPr lang="en-US"/>
              <a:pPr/>
              <a:t>26</a:t>
            </a:fld>
            <a:endParaRPr lang="en-US"/>
          </a:p>
        </p:txBody>
      </p:sp>
      <p:pic>
        <p:nvPicPr>
          <p:cNvPr id="202754" name="Picture 2"/>
          <p:cNvPicPr>
            <a:picLocks noChangeAspect="1" noChangeArrowheads="1"/>
          </p:cNvPicPr>
          <p:nvPr/>
        </p:nvPicPr>
        <p:blipFill>
          <a:blip r:embed="rId3">
            <a:lum contrast="18000"/>
          </a:blip>
          <a:srcRect t="12320" r="10001"/>
          <a:stretch>
            <a:fillRect/>
          </a:stretch>
        </p:blipFill>
        <p:spPr bwMode="auto">
          <a:xfrm>
            <a:off x="3505200" y="1600200"/>
            <a:ext cx="5181600" cy="3641725"/>
          </a:xfrm>
          <a:prstGeom prst="rect">
            <a:avLst/>
          </a:prstGeom>
          <a:noFill/>
          <a:ln w="76200" cmpd="tri" algn="ctr">
            <a:solidFill>
              <a:srgbClr val="CD7C11"/>
            </a:solidFill>
            <a:miter lim="800000"/>
            <a:headEnd/>
            <a:tailEnd/>
          </a:ln>
          <a:effectLst/>
        </p:spPr>
      </p:pic>
      <p:sp>
        <p:nvSpPr>
          <p:cNvPr id="202755" name="Text Box 3"/>
          <p:cNvSpPr txBox="1">
            <a:spLocks noChangeArrowheads="1"/>
          </p:cNvSpPr>
          <p:nvPr/>
        </p:nvSpPr>
        <p:spPr bwMode="auto">
          <a:xfrm>
            <a:off x="457200" y="1600200"/>
            <a:ext cx="2819400" cy="2819400"/>
          </a:xfrm>
          <a:prstGeom prst="rect">
            <a:avLst/>
          </a:prstGeom>
          <a:noFill/>
          <a:ln w="9525">
            <a:noFill/>
            <a:miter lim="800000"/>
            <a:headEnd/>
            <a:tailEnd/>
          </a:ln>
          <a:effectLst/>
        </p:spPr>
        <p:txBody>
          <a:bodyPr/>
          <a:lstStyle/>
          <a:p>
            <a:pPr eaLnBrk="0" hangingPunct="0"/>
            <a:r>
              <a:rPr lang="en-US" sz="2400">
                <a:solidFill>
                  <a:srgbClr val="995C0C"/>
                </a:solidFill>
                <a:effectLst>
                  <a:outerShdw blurRad="38100" dist="38100" dir="2700000" algn="tl">
                    <a:srgbClr val="C0C0C0"/>
                  </a:outerShdw>
                </a:effectLst>
              </a:rPr>
              <a:t>The silk road, Persian royal road, Roman roads, and shipping routes combined to form extensive interregional networks of exchange in Afroeurasia.</a:t>
            </a:r>
          </a:p>
          <a:p>
            <a:pPr eaLnBrk="0" hangingPunct="0"/>
            <a:endParaRPr lang="en-US" sz="2400">
              <a:solidFill>
                <a:srgbClr val="995C0C"/>
              </a:solidFill>
              <a:effectLst>
                <a:outerShdw blurRad="38100" dist="38100" dir="2700000" algn="tl">
                  <a:srgbClr val="C0C0C0"/>
                </a:outerShdw>
              </a:effectLst>
            </a:endParaRPr>
          </a:p>
        </p:txBody>
      </p:sp>
      <p:grpSp>
        <p:nvGrpSpPr>
          <p:cNvPr id="202760" name="Group 8"/>
          <p:cNvGrpSpPr>
            <a:grpSpLocks/>
          </p:cNvGrpSpPr>
          <p:nvPr/>
        </p:nvGrpSpPr>
        <p:grpSpPr bwMode="auto">
          <a:xfrm>
            <a:off x="457200" y="409575"/>
            <a:ext cx="4268788" cy="962025"/>
            <a:chOff x="288" y="258"/>
            <a:chExt cx="2689" cy="606"/>
          </a:xfrm>
        </p:grpSpPr>
        <p:pic>
          <p:nvPicPr>
            <p:cNvPr id="202761" name="Picture 9"/>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202762" name="Text Box 10"/>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202763" name="Rectangle 11"/>
          <p:cNvSpPr>
            <a:spLocks noChangeArrowheads="1"/>
          </p:cNvSpPr>
          <p:nvPr/>
        </p:nvSpPr>
        <p:spPr bwMode="auto">
          <a:xfrm>
            <a:off x="4191000" y="5410200"/>
            <a:ext cx="3581400" cy="1187450"/>
          </a:xfrm>
          <a:prstGeom prst="rect">
            <a:avLst/>
          </a:prstGeom>
          <a:noFill/>
          <a:ln w="9525">
            <a:noFill/>
            <a:miter lim="800000"/>
            <a:headEnd/>
            <a:tailEnd/>
          </a:ln>
          <a:effectLst/>
        </p:spPr>
        <p:txBody>
          <a:bodyPr>
            <a:spAutoFit/>
          </a:bodyPr>
          <a:lstStyle/>
          <a:p>
            <a:pPr eaLnBrk="0" hangingPunct="0"/>
            <a:r>
              <a:rPr lang="en-US" sz="2400">
                <a:solidFill>
                  <a:srgbClr val="995C0C"/>
                </a:solidFill>
                <a:effectLst>
                  <a:outerShdw blurRad="38100" dist="38100" dir="2700000" algn="tl">
                    <a:srgbClr val="C0C0C0"/>
                  </a:outerShdw>
                </a:effectLst>
              </a:rPr>
              <a:t>A wide variety of goods flowed along these networks…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2755"/>
                                        </p:tgtEl>
                                        <p:attrNameLst>
                                          <p:attrName>style.visibility</p:attrName>
                                        </p:attrNameLst>
                                      </p:cBhvr>
                                      <p:to>
                                        <p:strVal val="visible"/>
                                      </p:to>
                                    </p:set>
                                    <p:animEffect transition="in" filter="fade">
                                      <p:cBhvr>
                                        <p:cTn id="7" dur="1000"/>
                                        <p:tgtEl>
                                          <p:spTgt spid="20275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2754"/>
                                        </p:tgtEl>
                                        <p:attrNameLst>
                                          <p:attrName>style.visibility</p:attrName>
                                        </p:attrNameLst>
                                      </p:cBhvr>
                                      <p:to>
                                        <p:strVal val="visible"/>
                                      </p:to>
                                    </p:set>
                                    <p:animEffect transition="in" filter="fade">
                                      <p:cBhvr>
                                        <p:cTn id="11" dur="1000"/>
                                        <p:tgtEl>
                                          <p:spTgt spid="20275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02763"/>
                                        </p:tgtEl>
                                        <p:attrNameLst>
                                          <p:attrName>style.visibility</p:attrName>
                                        </p:attrNameLst>
                                      </p:cBhvr>
                                      <p:to>
                                        <p:strVal val="visible"/>
                                      </p:to>
                                    </p:set>
                                    <p:animEffect transition="in" filter="fade">
                                      <p:cBhvr>
                                        <p:cTn id="15" dur="1000"/>
                                        <p:tgtEl>
                                          <p:spTgt spid="2027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p:bldP spid="2027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A539CC7D-644E-464E-9985-C370C725FAED}" type="slidenum">
              <a:rPr lang="en-US"/>
              <a:pPr/>
              <a:t>27</a:t>
            </a:fld>
            <a:endParaRPr lang="en-US"/>
          </a:p>
        </p:txBody>
      </p:sp>
      <p:pic>
        <p:nvPicPr>
          <p:cNvPr id="203778" name="Picture 2"/>
          <p:cNvPicPr>
            <a:picLocks noChangeAspect="1" noChangeArrowheads="1"/>
          </p:cNvPicPr>
          <p:nvPr/>
        </p:nvPicPr>
        <p:blipFill>
          <a:blip r:embed="rId3">
            <a:lum contrast="-30000"/>
          </a:blip>
          <a:srcRect t="14478"/>
          <a:stretch>
            <a:fillRect/>
          </a:stretch>
        </p:blipFill>
        <p:spPr bwMode="auto">
          <a:xfrm>
            <a:off x="304800" y="1905000"/>
            <a:ext cx="8610600" cy="4594225"/>
          </a:xfrm>
          <a:prstGeom prst="rect">
            <a:avLst/>
          </a:prstGeom>
          <a:noFill/>
        </p:spPr>
      </p:pic>
      <p:grpSp>
        <p:nvGrpSpPr>
          <p:cNvPr id="203786" name="Group 10"/>
          <p:cNvGrpSpPr>
            <a:grpSpLocks/>
          </p:cNvGrpSpPr>
          <p:nvPr/>
        </p:nvGrpSpPr>
        <p:grpSpPr bwMode="auto">
          <a:xfrm>
            <a:off x="457200" y="457200"/>
            <a:ext cx="3470275" cy="914400"/>
            <a:chOff x="288" y="288"/>
            <a:chExt cx="2186" cy="576"/>
          </a:xfrm>
        </p:grpSpPr>
        <p:pic>
          <p:nvPicPr>
            <p:cNvPr id="203787" name="Picture 11"/>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203788" name="Text Box 12"/>
            <p:cNvSpPr txBox="1">
              <a:spLocks noChangeArrowheads="1"/>
            </p:cNvSpPr>
            <p:nvPr/>
          </p:nvSpPr>
          <p:spPr bwMode="auto">
            <a:xfrm>
              <a:off x="846" y="304"/>
              <a:ext cx="1628" cy="404"/>
            </a:xfrm>
            <a:prstGeom prst="rect">
              <a:avLst/>
            </a:prstGeom>
            <a:noFill/>
            <a:ln w="9525">
              <a:noFill/>
              <a:miter lim="800000"/>
              <a:headEnd/>
              <a:tailEnd/>
            </a:ln>
            <a:effectLst/>
          </p:spPr>
          <p:txBody>
            <a:bodyPr wrap="none">
              <a:spAutoFit/>
            </a:bodyPr>
            <a:lstStyle/>
            <a:p>
              <a:r>
                <a:rPr lang="en-US" b="1">
                  <a:solidFill>
                    <a:srgbClr val="995C0C"/>
                  </a:solidFill>
                  <a:effectLst>
                    <a:outerShdw blurRad="38100" dist="38100" dir="2700000" algn="tl">
                      <a:srgbClr val="C0C0C0"/>
                    </a:outerShdw>
                  </a:effectLst>
                </a:rPr>
                <a:t>Expanding Networks: </a:t>
              </a:r>
              <a:br>
                <a:rPr lang="en-US" b="1">
                  <a:solidFill>
                    <a:srgbClr val="995C0C"/>
                  </a:solidFill>
                  <a:effectLst>
                    <a:outerShdw blurRad="38100" dist="38100" dir="2700000" algn="tl">
                      <a:srgbClr val="C0C0C0"/>
                    </a:outerShdw>
                  </a:effectLst>
                </a:rPr>
              </a:br>
              <a:r>
                <a:rPr lang="en-US" b="1">
                  <a:solidFill>
                    <a:srgbClr val="995C0C"/>
                  </a:solidFill>
                  <a:effectLst>
                    <a:outerShdw blurRad="38100" dist="38100" dir="2700000" algn="tl">
                      <a:srgbClr val="C0C0C0"/>
                    </a:outerShdw>
                  </a:effectLst>
                </a:rPr>
                <a:t>Routes</a:t>
              </a:r>
              <a:endParaRPr lang="en-US">
                <a:solidFill>
                  <a:srgbClr val="995C0C"/>
                </a:solidFill>
              </a:endParaRPr>
            </a:p>
          </p:txBody>
        </p:sp>
      </p:grpSp>
      <p:sp>
        <p:nvSpPr>
          <p:cNvPr id="203789" name="Text Box 13"/>
          <p:cNvSpPr txBox="1">
            <a:spLocks noChangeArrowheads="1"/>
          </p:cNvSpPr>
          <p:nvPr/>
        </p:nvSpPr>
        <p:spPr bwMode="auto">
          <a:xfrm>
            <a:off x="4114800" y="304800"/>
            <a:ext cx="4716463" cy="1373188"/>
          </a:xfrm>
          <a:prstGeom prst="rect">
            <a:avLst/>
          </a:prstGeom>
          <a:noFill/>
          <a:ln w="9525">
            <a:noFill/>
            <a:miter lim="800000"/>
            <a:headEnd/>
            <a:tailEnd/>
          </a:ln>
          <a:effectLst/>
        </p:spPr>
        <p:txBody>
          <a:bodyPr wrap="none">
            <a:spAutoFit/>
          </a:bodyPr>
          <a:lstStyle/>
          <a:p>
            <a:r>
              <a:rPr lang="en-US" sz="2800">
                <a:solidFill>
                  <a:srgbClr val="995C0C"/>
                </a:solidFill>
                <a:effectLst>
                  <a:outerShdw blurRad="38100" dist="38100" dir="2700000" algn="tl">
                    <a:srgbClr val="C0C0C0"/>
                  </a:outerShdw>
                </a:effectLst>
              </a:rPr>
              <a:t>On the map are some of the </a:t>
            </a:r>
          </a:p>
          <a:p>
            <a:r>
              <a:rPr lang="en-US" sz="2800">
                <a:solidFill>
                  <a:srgbClr val="995C0C"/>
                </a:solidFill>
                <a:effectLst>
                  <a:outerShdw blurRad="38100" dist="38100" dir="2700000" algn="tl">
                    <a:srgbClr val="C0C0C0"/>
                  </a:outerShdw>
                </a:effectLst>
              </a:rPr>
              <a:t>goods traded along the </a:t>
            </a:r>
          </a:p>
          <a:p>
            <a:r>
              <a:rPr lang="en-US" sz="2800">
                <a:solidFill>
                  <a:srgbClr val="995C0C"/>
                </a:solidFill>
                <a:effectLst>
                  <a:outerShdw blurRad="38100" dist="38100" dir="2700000" algn="tl">
                    <a:srgbClr val="C0C0C0"/>
                  </a:outerShdw>
                </a:effectLst>
              </a:rPr>
              <a:t>Afroeurasian networks.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fade">
                                      <p:cBhvr>
                                        <p:cTn id="7" dur="1000"/>
                                        <p:tgtEl>
                                          <p:spTgt spid="203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3688DA27-96FE-483E-8376-2DAE7746CE80}" type="slidenum">
              <a:rPr lang="en-US"/>
              <a:pPr/>
              <a:t>28</a:t>
            </a:fld>
            <a:endParaRPr lang="en-US"/>
          </a:p>
        </p:txBody>
      </p:sp>
      <p:sp>
        <p:nvSpPr>
          <p:cNvPr id="252931" name="Rectangle 3"/>
          <p:cNvSpPr>
            <a:spLocks noGrp="1" noChangeArrowheads="1"/>
          </p:cNvSpPr>
          <p:nvPr>
            <p:ph type="body" idx="1"/>
          </p:nvPr>
        </p:nvSpPr>
        <p:spPr>
          <a:xfrm>
            <a:off x="304800" y="1295400"/>
            <a:ext cx="8534400" cy="3886200"/>
          </a:xfrm>
        </p:spPr>
        <p:txBody>
          <a:bodyPr/>
          <a:lstStyle/>
          <a:p>
            <a:pPr>
              <a:lnSpc>
                <a:spcPct val="90000"/>
              </a:lnSpc>
            </a:pPr>
            <a:r>
              <a:rPr lang="en-US" sz="2400">
                <a:solidFill>
                  <a:srgbClr val="995C0C"/>
                </a:solidFill>
              </a:rPr>
              <a:t>A number of large states, or empires, appeared in Big Era Four.</a:t>
            </a:r>
          </a:p>
          <a:p>
            <a:pPr>
              <a:lnSpc>
                <a:spcPct val="90000"/>
              </a:lnSpc>
            </a:pPr>
            <a:r>
              <a:rPr lang="en-US" sz="2400">
                <a:solidFill>
                  <a:srgbClr val="995C0C"/>
                </a:solidFill>
              </a:rPr>
              <a:t>Empire-builders had to move troops and supplies, dispatch messages, gather intelligence, and collect taxes.</a:t>
            </a:r>
          </a:p>
          <a:p>
            <a:pPr>
              <a:lnSpc>
                <a:spcPct val="90000"/>
              </a:lnSpc>
            </a:pPr>
            <a:r>
              <a:rPr lang="en-US" sz="2400">
                <a:solidFill>
                  <a:srgbClr val="995C0C"/>
                </a:solidFill>
              </a:rPr>
              <a:t>These tasks required good systems of communication and transport by land and sea.</a:t>
            </a:r>
          </a:p>
          <a:p>
            <a:pPr>
              <a:lnSpc>
                <a:spcPct val="90000"/>
              </a:lnSpc>
            </a:pPr>
            <a:r>
              <a:rPr lang="en-US" sz="2400">
                <a:solidFill>
                  <a:srgbClr val="995C0C"/>
                </a:solidFill>
              </a:rPr>
              <a:t>These systems were created mainly to serve the empire’s government and army.</a:t>
            </a:r>
          </a:p>
          <a:p>
            <a:pPr>
              <a:lnSpc>
                <a:spcPct val="90000"/>
              </a:lnSpc>
            </a:pPr>
            <a:r>
              <a:rPr lang="en-US" sz="2400">
                <a:solidFill>
                  <a:srgbClr val="995C0C"/>
                </a:solidFill>
              </a:rPr>
              <a:t>But they also served as highways of commerce, cultural exchange, and migration.</a:t>
            </a:r>
          </a:p>
        </p:txBody>
      </p:sp>
      <p:grpSp>
        <p:nvGrpSpPr>
          <p:cNvPr id="252932" name="Group 4"/>
          <p:cNvGrpSpPr>
            <a:grpSpLocks/>
          </p:cNvGrpSpPr>
          <p:nvPr/>
        </p:nvGrpSpPr>
        <p:grpSpPr bwMode="auto">
          <a:xfrm>
            <a:off x="457200" y="104775"/>
            <a:ext cx="4268788" cy="962025"/>
            <a:chOff x="288" y="258"/>
            <a:chExt cx="2689" cy="606"/>
          </a:xfrm>
        </p:grpSpPr>
        <p:pic>
          <p:nvPicPr>
            <p:cNvPr id="252933" name="Picture 5"/>
            <p:cNvPicPr>
              <a:picLocks noChangeAspect="1" noChangeArrowheads="1"/>
            </p:cNvPicPr>
            <p:nvPr/>
          </p:nvPicPr>
          <p:blipFill>
            <a:blip r:embed="rId3"/>
            <a:srcRect l="12903" r="9677"/>
            <a:stretch>
              <a:fillRect/>
            </a:stretch>
          </p:blipFill>
          <p:spPr bwMode="auto">
            <a:xfrm>
              <a:off x="288" y="288"/>
              <a:ext cx="576" cy="576"/>
            </a:xfrm>
            <a:prstGeom prst="rect">
              <a:avLst/>
            </a:prstGeom>
            <a:noFill/>
          </p:spPr>
        </p:pic>
        <p:sp>
          <p:nvSpPr>
            <p:cNvPr id="252934" name="Text Box 6"/>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pic>
        <p:nvPicPr>
          <p:cNvPr id="252935" name="Picture 7" descr="mundo-front"/>
          <p:cNvPicPr>
            <a:picLocks noChangeAspect="1" noChangeArrowheads="1"/>
          </p:cNvPicPr>
          <p:nvPr/>
        </p:nvPicPr>
        <p:blipFill>
          <a:blip r:embed="rId4"/>
          <a:srcRect/>
          <a:stretch>
            <a:fillRect/>
          </a:stretch>
        </p:blipFill>
        <p:spPr bwMode="auto">
          <a:xfrm>
            <a:off x="6629400" y="5037138"/>
            <a:ext cx="1828800" cy="1820862"/>
          </a:xfrm>
          <a:prstGeom prst="rect">
            <a:avLst/>
          </a:prstGeom>
          <a:noFill/>
        </p:spPr>
      </p:pic>
      <p:sp>
        <p:nvSpPr>
          <p:cNvPr id="252936" name="AutoShape 8"/>
          <p:cNvSpPr>
            <a:spLocks noChangeArrowheads="1"/>
          </p:cNvSpPr>
          <p:nvPr/>
        </p:nvSpPr>
        <p:spPr bwMode="auto">
          <a:xfrm>
            <a:off x="304800" y="5410200"/>
            <a:ext cx="5791200" cy="1295400"/>
          </a:xfrm>
          <a:prstGeom prst="wedgeEllipseCallout">
            <a:avLst>
              <a:gd name="adj1" fmla="val 59236"/>
              <a:gd name="adj2" fmla="val -35782"/>
            </a:avLst>
          </a:prstGeom>
          <a:solidFill>
            <a:schemeClr val="bg1"/>
          </a:solidFill>
          <a:ln w="9525" algn="ctr">
            <a:solidFill>
              <a:srgbClr val="0A56A4"/>
            </a:solidFill>
            <a:miter lim="800000"/>
            <a:headEnd/>
            <a:tailEnd/>
          </a:ln>
          <a:effectLst/>
        </p:spPr>
        <p:txBody>
          <a:bodyPr anchor="ctr"/>
          <a:lstStyle/>
          <a:p>
            <a:pPr algn="ctr"/>
            <a:r>
              <a:rPr lang="en-US" b="1">
                <a:solidFill>
                  <a:srgbClr val="0A56A4"/>
                </a:solidFill>
              </a:rPr>
              <a:t>An empire is a state that unites many territories and diverse peoples under one ruler or government.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1000"/>
                                        <p:tgtEl>
                                          <p:spTgt spid="2529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2931">
                                            <p:txEl>
                                              <p:pRg st="1" end="1"/>
                                            </p:txEl>
                                          </p:spTgt>
                                        </p:tgtEl>
                                        <p:attrNameLst>
                                          <p:attrName>style.visibility</p:attrName>
                                        </p:attrNameLst>
                                      </p:cBhvr>
                                      <p:to>
                                        <p:strVal val="visible"/>
                                      </p:to>
                                    </p:set>
                                    <p:animEffect transition="in" filter="fade">
                                      <p:cBhvr>
                                        <p:cTn id="12" dur="1000"/>
                                        <p:tgtEl>
                                          <p:spTgt spid="2529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2931">
                                            <p:txEl>
                                              <p:pRg st="2" end="2"/>
                                            </p:txEl>
                                          </p:spTgt>
                                        </p:tgtEl>
                                        <p:attrNameLst>
                                          <p:attrName>style.visibility</p:attrName>
                                        </p:attrNameLst>
                                      </p:cBhvr>
                                      <p:to>
                                        <p:strVal val="visible"/>
                                      </p:to>
                                    </p:set>
                                    <p:animEffect transition="in" filter="fade">
                                      <p:cBhvr>
                                        <p:cTn id="17" dur="1000"/>
                                        <p:tgtEl>
                                          <p:spTgt spid="2529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2931">
                                            <p:txEl>
                                              <p:pRg st="3" end="3"/>
                                            </p:txEl>
                                          </p:spTgt>
                                        </p:tgtEl>
                                        <p:attrNameLst>
                                          <p:attrName>style.visibility</p:attrName>
                                        </p:attrNameLst>
                                      </p:cBhvr>
                                      <p:to>
                                        <p:strVal val="visible"/>
                                      </p:to>
                                    </p:set>
                                    <p:animEffect transition="in" filter="fade">
                                      <p:cBhvr>
                                        <p:cTn id="22" dur="1000"/>
                                        <p:tgtEl>
                                          <p:spTgt spid="2529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2931">
                                            <p:txEl>
                                              <p:pRg st="4" end="4"/>
                                            </p:txEl>
                                          </p:spTgt>
                                        </p:tgtEl>
                                        <p:attrNameLst>
                                          <p:attrName>style.visibility</p:attrName>
                                        </p:attrNameLst>
                                      </p:cBhvr>
                                      <p:to>
                                        <p:strVal val="visible"/>
                                      </p:to>
                                    </p:set>
                                    <p:animEffect transition="in" filter="fade">
                                      <p:cBhvr>
                                        <p:cTn id="27" dur="1000"/>
                                        <p:tgtEl>
                                          <p:spTgt spid="2529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252935"/>
                                        </p:tgtEl>
                                        <p:attrNameLst>
                                          <p:attrName>style.visibility</p:attrName>
                                        </p:attrNameLst>
                                      </p:cBhvr>
                                      <p:to>
                                        <p:strVal val="visible"/>
                                      </p:to>
                                    </p:set>
                                    <p:animEffect transition="in" filter="fade">
                                      <p:cBhvr>
                                        <p:cTn id="32" dur="2000"/>
                                        <p:tgtEl>
                                          <p:spTgt spid="252935"/>
                                        </p:tgtEl>
                                      </p:cBhvr>
                                    </p:animEffect>
                                    <p:anim calcmode="lin" valueType="num">
                                      <p:cBhvr>
                                        <p:cTn id="33" dur="2000" fill="hold"/>
                                        <p:tgtEl>
                                          <p:spTgt spid="252935"/>
                                        </p:tgtEl>
                                        <p:attrNameLst>
                                          <p:attrName>style.rotation</p:attrName>
                                        </p:attrNameLst>
                                      </p:cBhvr>
                                      <p:tavLst>
                                        <p:tav tm="0">
                                          <p:val>
                                            <p:fltVal val="720"/>
                                          </p:val>
                                        </p:tav>
                                        <p:tav tm="100000">
                                          <p:val>
                                            <p:fltVal val="0"/>
                                          </p:val>
                                        </p:tav>
                                      </p:tavLst>
                                    </p:anim>
                                    <p:anim calcmode="lin" valueType="num">
                                      <p:cBhvr>
                                        <p:cTn id="34" dur="2000" fill="hold"/>
                                        <p:tgtEl>
                                          <p:spTgt spid="252935"/>
                                        </p:tgtEl>
                                        <p:attrNameLst>
                                          <p:attrName>ppt_h</p:attrName>
                                        </p:attrNameLst>
                                      </p:cBhvr>
                                      <p:tavLst>
                                        <p:tav tm="0">
                                          <p:val>
                                            <p:fltVal val="0"/>
                                          </p:val>
                                        </p:tav>
                                        <p:tav tm="100000">
                                          <p:val>
                                            <p:strVal val="#ppt_h"/>
                                          </p:val>
                                        </p:tav>
                                      </p:tavLst>
                                    </p:anim>
                                    <p:anim calcmode="lin" valueType="num">
                                      <p:cBhvr>
                                        <p:cTn id="35" dur="2000" fill="hold"/>
                                        <p:tgtEl>
                                          <p:spTgt spid="252935"/>
                                        </p:tgtEl>
                                        <p:attrNameLst>
                                          <p:attrName>ppt_w</p:attrName>
                                        </p:attrNameLst>
                                      </p:cBhvr>
                                      <p:tavLst>
                                        <p:tav tm="0">
                                          <p:val>
                                            <p:fltVal val="0"/>
                                          </p:val>
                                        </p:tav>
                                        <p:tav tm="100000">
                                          <p:val>
                                            <p:strVal val="#ppt_w"/>
                                          </p:val>
                                        </p:tav>
                                      </p:tavLst>
                                    </p:anim>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252936"/>
                                        </p:tgtEl>
                                        <p:attrNameLst>
                                          <p:attrName>style.visibility</p:attrName>
                                        </p:attrNameLst>
                                      </p:cBhvr>
                                      <p:to>
                                        <p:strVal val="visible"/>
                                      </p:to>
                                    </p:set>
                                    <p:animEffect transition="in" filter="fade">
                                      <p:cBhvr>
                                        <p:cTn id="39" dur="1000"/>
                                        <p:tgtEl>
                                          <p:spTgt spid="252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build="p"/>
      <p:bldP spid="2529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165A8EF2-2791-4893-A35F-618FA3617657}" type="slidenum">
              <a:rPr lang="en-US"/>
              <a:pPr/>
              <a:t>29</a:t>
            </a:fld>
            <a:endParaRPr lang="en-US"/>
          </a:p>
        </p:txBody>
      </p:sp>
      <p:sp>
        <p:nvSpPr>
          <p:cNvPr id="204802" name="Text Box 2"/>
          <p:cNvSpPr txBox="1">
            <a:spLocks noChangeArrowheads="1"/>
          </p:cNvSpPr>
          <p:nvPr/>
        </p:nvSpPr>
        <p:spPr bwMode="auto">
          <a:xfrm>
            <a:off x="304800" y="1981200"/>
            <a:ext cx="2971800" cy="25304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995C0C"/>
                </a:solidFill>
                <a:effectLst>
                  <a:outerShdw blurRad="38100" dist="38100" dir="2700000" algn="tl">
                    <a:srgbClr val="C0C0C0"/>
                  </a:outerShdw>
                </a:effectLst>
              </a:rPr>
              <a:t>The Romans built an extensive network of roads. Over 50,000 miles of paved roads, tracks, and trails radiated from the Forum in the center of Rome to all parts of the empire.</a:t>
            </a:r>
          </a:p>
        </p:txBody>
      </p:sp>
      <p:sp>
        <p:nvSpPr>
          <p:cNvPr id="204804" name="Text Box 4"/>
          <p:cNvSpPr txBox="1">
            <a:spLocks noChangeArrowheads="1"/>
          </p:cNvSpPr>
          <p:nvPr/>
        </p:nvSpPr>
        <p:spPr bwMode="auto">
          <a:xfrm>
            <a:off x="228600" y="1371600"/>
            <a:ext cx="2971800" cy="579438"/>
          </a:xfrm>
          <a:prstGeom prst="rect">
            <a:avLst/>
          </a:prstGeom>
          <a:noFill/>
          <a:ln w="9525" algn="ctr">
            <a:noFill/>
            <a:miter lim="800000"/>
            <a:headEnd/>
            <a:tailEnd/>
          </a:ln>
          <a:effectLst/>
        </p:spPr>
        <p:txBody>
          <a:bodyPr>
            <a:spAutoFit/>
          </a:bodyPr>
          <a:lstStyle/>
          <a:p>
            <a:pPr algn="ctr" eaLnBrk="0" hangingPunct="0"/>
            <a:r>
              <a:rPr lang="en-US" sz="3200" b="1">
                <a:solidFill>
                  <a:srgbClr val="995C0C"/>
                </a:solidFill>
                <a:effectLst>
                  <a:outerShdw blurRad="38100" dist="38100" dir="2700000" algn="tl">
                    <a:srgbClr val="C0C0C0"/>
                  </a:outerShdw>
                </a:effectLst>
              </a:rPr>
              <a:t>Roman Roads</a:t>
            </a:r>
          </a:p>
        </p:txBody>
      </p:sp>
      <p:grpSp>
        <p:nvGrpSpPr>
          <p:cNvPr id="204813" name="Group 13"/>
          <p:cNvGrpSpPr>
            <a:grpSpLocks/>
          </p:cNvGrpSpPr>
          <p:nvPr/>
        </p:nvGrpSpPr>
        <p:grpSpPr bwMode="auto">
          <a:xfrm>
            <a:off x="533400" y="257175"/>
            <a:ext cx="4268788" cy="962025"/>
            <a:chOff x="288" y="258"/>
            <a:chExt cx="2689" cy="606"/>
          </a:xfrm>
        </p:grpSpPr>
        <p:pic>
          <p:nvPicPr>
            <p:cNvPr id="204814" name="Picture 14"/>
            <p:cNvPicPr>
              <a:picLocks noChangeAspect="1" noChangeArrowheads="1"/>
            </p:cNvPicPr>
            <p:nvPr/>
          </p:nvPicPr>
          <p:blipFill>
            <a:blip r:embed="rId3"/>
            <a:srcRect l="12903" r="9677"/>
            <a:stretch>
              <a:fillRect/>
            </a:stretch>
          </p:blipFill>
          <p:spPr bwMode="auto">
            <a:xfrm>
              <a:off x="288" y="288"/>
              <a:ext cx="576" cy="576"/>
            </a:xfrm>
            <a:prstGeom prst="rect">
              <a:avLst/>
            </a:prstGeom>
            <a:noFill/>
          </p:spPr>
        </p:pic>
        <p:sp>
          <p:nvSpPr>
            <p:cNvPr id="204815"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pic>
        <p:nvPicPr>
          <p:cNvPr id="204816" name="Picture 16"/>
          <p:cNvPicPr>
            <a:picLocks noChangeAspect="1" noChangeArrowheads="1"/>
          </p:cNvPicPr>
          <p:nvPr/>
        </p:nvPicPr>
        <p:blipFill>
          <a:blip r:embed="rId4"/>
          <a:srcRect/>
          <a:stretch>
            <a:fillRect/>
          </a:stretch>
        </p:blipFill>
        <p:spPr bwMode="auto">
          <a:xfrm>
            <a:off x="3352800" y="838200"/>
            <a:ext cx="5562600" cy="4167188"/>
          </a:xfrm>
          <a:prstGeom prst="rect">
            <a:avLst/>
          </a:prstGeom>
          <a:noFill/>
          <a:ln w="76200" cmpd="tri" algn="ctr">
            <a:solidFill>
              <a:srgbClr val="CD7C11"/>
            </a:solidFill>
            <a:miter lim="800000"/>
            <a:headEnd/>
            <a:tailEnd/>
          </a:ln>
          <a:effectLst/>
        </p:spPr>
      </p:pic>
      <p:pic>
        <p:nvPicPr>
          <p:cNvPr id="204803" name="Picture 3"/>
          <p:cNvPicPr>
            <a:picLocks noChangeAspect="1" noChangeArrowheads="1"/>
          </p:cNvPicPr>
          <p:nvPr/>
        </p:nvPicPr>
        <p:blipFill>
          <a:blip r:embed="rId5"/>
          <a:srcRect l="12350" b="6897"/>
          <a:stretch>
            <a:fillRect/>
          </a:stretch>
        </p:blipFill>
        <p:spPr bwMode="auto">
          <a:xfrm>
            <a:off x="838200" y="4648200"/>
            <a:ext cx="1681163" cy="2057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fade">
                                      <p:cBhvr>
                                        <p:cTn id="7" dur="1000"/>
                                        <p:tgtEl>
                                          <p:spTgt spid="204804"/>
                                        </p:tgtEl>
                                      </p:cBhvr>
                                    </p:animEffect>
                                  </p:childTnLst>
                                </p:cTn>
                              </p:par>
                            </p:childTnLst>
                          </p:cTn>
                        </p:par>
                        <p:par>
                          <p:cTn id="8" fill="hold">
                            <p:stCondLst>
                              <p:cond delay="1000"/>
                            </p:stCondLst>
                            <p:childTnLst>
                              <p:par>
                                <p:cTn id="9" presetID="10" presetClass="entr" presetSubtype="0" fill="hold" grpId="1" nodeType="afterEffect">
                                  <p:stCondLst>
                                    <p:cond delay="0"/>
                                  </p:stCondLst>
                                  <p:childTnLst>
                                    <p:set>
                                      <p:cBhvr>
                                        <p:cTn id="10" dur="1" fill="hold">
                                          <p:stCondLst>
                                            <p:cond delay="0"/>
                                          </p:stCondLst>
                                        </p:cTn>
                                        <p:tgtEl>
                                          <p:spTgt spid="204802"/>
                                        </p:tgtEl>
                                        <p:attrNameLst>
                                          <p:attrName>style.visibility</p:attrName>
                                        </p:attrNameLst>
                                      </p:cBhvr>
                                      <p:to>
                                        <p:strVal val="visible"/>
                                      </p:to>
                                    </p:set>
                                    <p:animEffect transition="in" filter="fade">
                                      <p:cBhvr>
                                        <p:cTn id="11" dur="1000"/>
                                        <p:tgtEl>
                                          <p:spTgt spid="20480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4816"/>
                                        </p:tgtEl>
                                        <p:attrNameLst>
                                          <p:attrName>style.visibility</p:attrName>
                                        </p:attrNameLst>
                                      </p:cBhvr>
                                      <p:to>
                                        <p:strVal val="visible"/>
                                      </p:to>
                                    </p:set>
                                    <p:animEffect transition="in" filter="fade">
                                      <p:cBhvr>
                                        <p:cTn id="15" dur="2000"/>
                                        <p:tgtEl>
                                          <p:spTgt spid="204816"/>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04803"/>
                                        </p:tgtEl>
                                        <p:attrNameLst>
                                          <p:attrName>style.visibility</p:attrName>
                                        </p:attrNameLst>
                                      </p:cBhvr>
                                      <p:to>
                                        <p:strVal val="visible"/>
                                      </p:to>
                                    </p:set>
                                    <p:animEffect transition="in" filter="fade">
                                      <p:cBhvr>
                                        <p:cTn id="19" dur="10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1"/>
      <p:bldP spid="2048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F9F078AD-E8C5-4288-B4E5-86D43199920B}" type="slidenum">
              <a:rPr lang="en-US"/>
              <a:pPr/>
              <a:t>3</a:t>
            </a:fld>
            <a:endParaRPr lang="en-US"/>
          </a:p>
        </p:txBody>
      </p:sp>
      <p:pic>
        <p:nvPicPr>
          <p:cNvPr id="179202" name="Picture 2"/>
          <p:cNvPicPr>
            <a:picLocks noChangeAspect="1" noChangeArrowheads="1"/>
          </p:cNvPicPr>
          <p:nvPr/>
        </p:nvPicPr>
        <p:blipFill>
          <a:blip r:embed="rId2"/>
          <a:srcRect/>
          <a:stretch>
            <a:fillRect/>
          </a:stretch>
        </p:blipFill>
        <p:spPr bwMode="auto">
          <a:xfrm>
            <a:off x="5021263" y="533400"/>
            <a:ext cx="3665537" cy="2747963"/>
          </a:xfrm>
          <a:prstGeom prst="rect">
            <a:avLst/>
          </a:prstGeom>
          <a:noFill/>
        </p:spPr>
      </p:pic>
      <p:sp>
        <p:nvSpPr>
          <p:cNvPr id="179203" name="Text Box 3">
            <a:hlinkClick r:id="" action="ppaction://noaction"/>
          </p:cNvPr>
          <p:cNvSpPr txBox="1">
            <a:spLocks noChangeArrowheads="1"/>
          </p:cNvSpPr>
          <p:nvPr/>
        </p:nvSpPr>
        <p:spPr bwMode="auto">
          <a:xfrm>
            <a:off x="2438400" y="2092325"/>
            <a:ext cx="2362200" cy="955675"/>
          </a:xfrm>
          <a:prstGeom prst="rect">
            <a:avLst/>
          </a:prstGeom>
          <a:noFill/>
          <a:ln w="9525">
            <a:noFill/>
            <a:miter lim="800000"/>
            <a:headEnd/>
            <a:tailEnd/>
          </a:ln>
          <a:effectLst/>
        </p:spPr>
        <p:txBody>
          <a:bodyPr>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a:t>
            </a:r>
            <a:r>
              <a:rPr lang="en-US" sz="2800" b="1">
                <a:solidFill>
                  <a:srgbClr val="808000"/>
                </a:solidFill>
                <a:latin typeface="Verdana" pitchFamily="34" charset="0"/>
              </a:rPr>
              <a:t> </a:t>
            </a:r>
          </a:p>
        </p:txBody>
      </p:sp>
      <p:sp>
        <p:nvSpPr>
          <p:cNvPr id="179205" name="Rectangle 5"/>
          <p:cNvSpPr>
            <a:spLocks noChangeArrowheads="1"/>
          </p:cNvSpPr>
          <p:nvPr/>
        </p:nvSpPr>
        <p:spPr bwMode="auto">
          <a:xfrm>
            <a:off x="2438400" y="4419600"/>
            <a:ext cx="2819400" cy="1387475"/>
          </a:xfrm>
          <a:prstGeom prst="rect">
            <a:avLst/>
          </a:prstGeom>
          <a:noFill/>
          <a:ln w="9525">
            <a:noFill/>
            <a:miter lim="800000"/>
            <a:headEnd/>
            <a:tailEnd/>
          </a:ln>
          <a:effectLst/>
        </p:spPr>
        <p:txBody>
          <a:bodyPr anchor="ctr">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Expanding Networks of Exchange</a:t>
            </a:r>
            <a:endParaRPr lang="en-US" sz="2800" b="1">
              <a:solidFill>
                <a:srgbClr val="995C0C"/>
              </a:solidFill>
              <a:effectLst>
                <a:outerShdw blurRad="38100" dist="38100" dir="2700000" algn="tl">
                  <a:srgbClr val="C0C0C0"/>
                </a:outerShdw>
              </a:effectLst>
            </a:endParaRPr>
          </a:p>
        </p:txBody>
      </p:sp>
      <p:pic>
        <p:nvPicPr>
          <p:cNvPr id="179206" name="Picture 6"/>
          <p:cNvPicPr>
            <a:picLocks noChangeAspect="1" noChangeArrowheads="1"/>
          </p:cNvPicPr>
          <p:nvPr/>
        </p:nvPicPr>
        <p:blipFill>
          <a:blip r:embed="rId3"/>
          <a:srcRect r="19922"/>
          <a:stretch>
            <a:fillRect/>
          </a:stretch>
        </p:blipFill>
        <p:spPr bwMode="auto">
          <a:xfrm>
            <a:off x="5030788" y="3584575"/>
            <a:ext cx="3656012" cy="2740025"/>
          </a:xfrm>
          <a:prstGeom prst="rect">
            <a:avLst/>
          </a:prstGeom>
          <a:noFill/>
        </p:spPr>
      </p:pic>
      <p:pic>
        <p:nvPicPr>
          <p:cNvPr id="179210" name="Picture 10" descr="mundo-front"/>
          <p:cNvPicPr>
            <a:picLocks noChangeAspect="1" noChangeArrowheads="1"/>
          </p:cNvPicPr>
          <p:nvPr/>
        </p:nvPicPr>
        <p:blipFill>
          <a:blip r:embed="rId4"/>
          <a:srcRect/>
          <a:stretch>
            <a:fillRect/>
          </a:stretch>
        </p:blipFill>
        <p:spPr bwMode="auto">
          <a:xfrm>
            <a:off x="457200" y="2217738"/>
            <a:ext cx="1828800" cy="1820862"/>
          </a:xfrm>
          <a:prstGeom prst="rect">
            <a:avLst/>
          </a:prstGeom>
          <a:noFill/>
        </p:spPr>
      </p:pic>
      <p:sp>
        <p:nvSpPr>
          <p:cNvPr id="179204" name="AutoShape 4"/>
          <p:cNvSpPr>
            <a:spLocks noChangeArrowheads="1"/>
          </p:cNvSpPr>
          <p:nvPr/>
        </p:nvSpPr>
        <p:spPr bwMode="auto">
          <a:xfrm>
            <a:off x="457200" y="184150"/>
            <a:ext cx="3505200" cy="1765300"/>
          </a:xfrm>
          <a:prstGeom prst="wedgeEllipseCallout">
            <a:avLst>
              <a:gd name="adj1" fmla="val -23051"/>
              <a:gd name="adj2" fmla="val 67088"/>
            </a:avLst>
          </a:prstGeom>
          <a:solidFill>
            <a:schemeClr val="bg1"/>
          </a:solidFill>
          <a:ln w="9525" algn="ctr">
            <a:solidFill>
              <a:srgbClr val="0A56A4"/>
            </a:solidFill>
            <a:miter lim="800000"/>
            <a:headEnd/>
            <a:tailEnd/>
          </a:ln>
          <a:effectLst/>
        </p:spPr>
        <p:txBody>
          <a:bodyPr anchor="ctr"/>
          <a:lstStyle/>
          <a:p>
            <a:pPr algn="ctr" eaLnBrk="0" hangingPunct="0">
              <a:spcBef>
                <a:spcPct val="50000"/>
              </a:spcBef>
            </a:pPr>
            <a:r>
              <a:rPr lang="en-US" sz="2000" b="1">
                <a:solidFill>
                  <a:srgbClr val="0A56A4"/>
                </a:solidFill>
              </a:rPr>
              <a:t>Let’s focus on two key developments of this era.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79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7920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79203"/>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499"/>
                                          </p:stCondLst>
                                        </p:cTn>
                                        <p:tgtEl>
                                          <p:spTgt spid="179206"/>
                                        </p:tgtEl>
                                        <p:attrNameLst>
                                          <p:attrName>style.visibility</p:attrName>
                                        </p:attrNameLst>
                                      </p:cBhvr>
                                      <p:to>
                                        <p:strVal val="visible"/>
                                      </p:to>
                                    </p:set>
                                  </p:childTnLst>
                                </p:cTn>
                              </p:par>
                            </p:childTnLst>
                          </p:cTn>
                        </p:par>
                        <p:par>
                          <p:cTn id="17" fill="hold">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179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utoUpdateAnimBg="0"/>
      <p:bldP spid="179205" grpId="0" autoUpdateAnimBg="0"/>
      <p:bldP spid="17920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BFCCA1D-1E5F-4CF7-B30B-445BE238F08F}" type="slidenum">
              <a:rPr lang="en-US"/>
              <a:pPr/>
              <a:t>30</a:t>
            </a:fld>
            <a:endParaRPr lang="en-US"/>
          </a:p>
        </p:txBody>
      </p:sp>
      <p:sp>
        <p:nvSpPr>
          <p:cNvPr id="206850" name="Text Box 2"/>
          <p:cNvSpPr txBox="1">
            <a:spLocks noChangeArrowheads="1"/>
          </p:cNvSpPr>
          <p:nvPr/>
        </p:nvSpPr>
        <p:spPr bwMode="auto">
          <a:xfrm>
            <a:off x="457200" y="1600200"/>
            <a:ext cx="4114800" cy="19208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995C0C"/>
                </a:solidFill>
                <a:effectLst>
                  <a:outerShdw blurRad="38100" dist="38100" dir="2700000" algn="tl">
                    <a:srgbClr val="C0C0C0"/>
                  </a:outerShdw>
                </a:effectLst>
              </a:rPr>
              <a:t>Though built primarily to speed troops and supplies, Roman roads were used for commercial purposes, too. Goods were shipped to distant provinces and beyond.</a:t>
            </a:r>
          </a:p>
        </p:txBody>
      </p:sp>
      <p:sp>
        <p:nvSpPr>
          <p:cNvPr id="206851" name="Text Box 3"/>
          <p:cNvSpPr txBox="1">
            <a:spLocks noChangeArrowheads="1"/>
          </p:cNvSpPr>
          <p:nvPr/>
        </p:nvSpPr>
        <p:spPr bwMode="auto">
          <a:xfrm>
            <a:off x="4572000" y="3429000"/>
            <a:ext cx="4114800" cy="1311275"/>
          </a:xfrm>
          <a:prstGeom prst="rect">
            <a:avLst/>
          </a:prstGeom>
          <a:noFill/>
          <a:ln w="9525">
            <a:noFill/>
            <a:miter lim="800000"/>
            <a:headEnd/>
            <a:tailEnd/>
          </a:ln>
          <a:effectLst/>
        </p:spPr>
        <p:txBody>
          <a:bodyPr>
            <a:spAutoFit/>
          </a:bodyPr>
          <a:lstStyle/>
          <a:p>
            <a:pPr eaLnBrk="0" hangingPunct="0">
              <a:spcBef>
                <a:spcPct val="50000"/>
              </a:spcBef>
            </a:pPr>
            <a:r>
              <a:rPr lang="en-US" sz="2000">
                <a:solidFill>
                  <a:srgbClr val="995C0C"/>
                </a:solidFill>
                <a:effectLst>
                  <a:outerShdw blurRad="38100" dist="38100" dir="2700000" algn="tl">
                    <a:srgbClr val="C0C0C0"/>
                  </a:outerShdw>
                </a:effectLst>
              </a:rPr>
              <a:t>Constructed by skilled engineers, the roads were strong enough to support half-ton wagons and wide enough to allow two-way traffic.</a:t>
            </a:r>
          </a:p>
        </p:txBody>
      </p:sp>
      <p:pic>
        <p:nvPicPr>
          <p:cNvPr id="206852" name="Picture 4"/>
          <p:cNvPicPr>
            <a:picLocks noChangeAspect="1" noChangeArrowheads="1"/>
          </p:cNvPicPr>
          <p:nvPr/>
        </p:nvPicPr>
        <p:blipFill>
          <a:blip r:embed="rId3"/>
          <a:srcRect/>
          <a:stretch>
            <a:fillRect/>
          </a:stretch>
        </p:blipFill>
        <p:spPr bwMode="auto">
          <a:xfrm>
            <a:off x="457200" y="3657600"/>
            <a:ext cx="3608388" cy="2405063"/>
          </a:xfrm>
          <a:prstGeom prst="rect">
            <a:avLst/>
          </a:prstGeom>
          <a:noFill/>
          <a:ln w="76200" cmpd="tri" algn="ctr">
            <a:solidFill>
              <a:srgbClr val="CD7C11"/>
            </a:solidFill>
            <a:miter lim="800000"/>
            <a:headEnd/>
            <a:tailEnd/>
          </a:ln>
          <a:effectLst/>
        </p:spPr>
      </p:pic>
      <p:pic>
        <p:nvPicPr>
          <p:cNvPr id="206853" name="Picture 5"/>
          <p:cNvPicPr>
            <a:picLocks noChangeAspect="1" noChangeArrowheads="1"/>
          </p:cNvPicPr>
          <p:nvPr/>
        </p:nvPicPr>
        <p:blipFill>
          <a:blip r:embed="rId4"/>
          <a:srcRect/>
          <a:stretch>
            <a:fillRect/>
          </a:stretch>
        </p:blipFill>
        <p:spPr bwMode="auto">
          <a:xfrm>
            <a:off x="4953000" y="609600"/>
            <a:ext cx="3657600" cy="2438400"/>
          </a:xfrm>
          <a:prstGeom prst="rect">
            <a:avLst/>
          </a:prstGeom>
          <a:noFill/>
          <a:ln w="76200" cmpd="tri" algn="ctr">
            <a:solidFill>
              <a:srgbClr val="CD7C11"/>
            </a:solidFill>
            <a:miter lim="800000"/>
            <a:headEnd/>
            <a:tailEnd/>
          </a:ln>
          <a:effectLst/>
        </p:spPr>
      </p:pic>
      <p:grpSp>
        <p:nvGrpSpPr>
          <p:cNvPr id="206861" name="Group 13"/>
          <p:cNvGrpSpPr>
            <a:grpSpLocks/>
          </p:cNvGrpSpPr>
          <p:nvPr/>
        </p:nvGrpSpPr>
        <p:grpSpPr bwMode="auto">
          <a:xfrm>
            <a:off x="457200" y="409575"/>
            <a:ext cx="4268788" cy="962025"/>
            <a:chOff x="288" y="258"/>
            <a:chExt cx="2689" cy="606"/>
          </a:xfrm>
        </p:grpSpPr>
        <p:pic>
          <p:nvPicPr>
            <p:cNvPr id="206862" name="Picture 14"/>
            <p:cNvPicPr>
              <a:picLocks noChangeAspect="1" noChangeArrowheads="1"/>
            </p:cNvPicPr>
            <p:nvPr/>
          </p:nvPicPr>
          <p:blipFill>
            <a:blip r:embed="rId5"/>
            <a:srcRect l="12903" r="9677"/>
            <a:stretch>
              <a:fillRect/>
            </a:stretch>
          </p:blipFill>
          <p:spPr bwMode="auto">
            <a:xfrm>
              <a:off x="288" y="288"/>
              <a:ext cx="576" cy="576"/>
            </a:xfrm>
            <a:prstGeom prst="rect">
              <a:avLst/>
            </a:prstGeom>
            <a:noFill/>
          </p:spPr>
        </p:pic>
        <p:sp>
          <p:nvSpPr>
            <p:cNvPr id="206863"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850"/>
                                        </p:tgtEl>
                                        <p:attrNameLst>
                                          <p:attrName>style.visibility</p:attrName>
                                        </p:attrNameLst>
                                      </p:cBhvr>
                                      <p:to>
                                        <p:strVal val="visible"/>
                                      </p:to>
                                    </p:set>
                                    <p:animEffect transition="in" filter="fade">
                                      <p:cBhvr>
                                        <p:cTn id="7" dur="1000"/>
                                        <p:tgtEl>
                                          <p:spTgt spid="20685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6853"/>
                                        </p:tgtEl>
                                        <p:attrNameLst>
                                          <p:attrName>style.visibility</p:attrName>
                                        </p:attrNameLst>
                                      </p:cBhvr>
                                      <p:to>
                                        <p:strVal val="visible"/>
                                      </p:to>
                                    </p:set>
                                    <p:animEffect transition="in" filter="fade">
                                      <p:cBhvr>
                                        <p:cTn id="11" dur="1000"/>
                                        <p:tgtEl>
                                          <p:spTgt spid="2068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6851"/>
                                        </p:tgtEl>
                                        <p:attrNameLst>
                                          <p:attrName>style.visibility</p:attrName>
                                        </p:attrNameLst>
                                      </p:cBhvr>
                                      <p:to>
                                        <p:strVal val="visible"/>
                                      </p:to>
                                    </p:set>
                                    <p:animEffect transition="in" filter="fade">
                                      <p:cBhvr>
                                        <p:cTn id="16" dur="1000"/>
                                        <p:tgtEl>
                                          <p:spTgt spid="20685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6852"/>
                                        </p:tgtEl>
                                        <p:attrNameLst>
                                          <p:attrName>style.visibility</p:attrName>
                                        </p:attrNameLst>
                                      </p:cBhvr>
                                      <p:to>
                                        <p:strVal val="visible"/>
                                      </p:to>
                                    </p:set>
                                    <p:animEffect transition="in" filter="fade">
                                      <p:cBhvr>
                                        <p:cTn id="20" dur="10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0" grpId="0"/>
      <p:bldP spid="2068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BF1095F7-4FF9-408C-9B92-93E1003612FF}" type="slidenum">
              <a:rPr lang="en-US"/>
              <a:pPr/>
              <a:t>31</a:t>
            </a:fld>
            <a:endParaRPr lang="en-US"/>
          </a:p>
        </p:txBody>
      </p:sp>
      <p:pic>
        <p:nvPicPr>
          <p:cNvPr id="208918" name="Picture 22" descr="World Deserts"/>
          <p:cNvPicPr>
            <a:picLocks noChangeAspect="1" noChangeArrowheads="1"/>
          </p:cNvPicPr>
          <p:nvPr/>
        </p:nvPicPr>
        <p:blipFill>
          <a:blip r:embed="rId3"/>
          <a:srcRect/>
          <a:stretch>
            <a:fillRect/>
          </a:stretch>
        </p:blipFill>
        <p:spPr bwMode="auto">
          <a:xfrm>
            <a:off x="990600" y="2446338"/>
            <a:ext cx="7148513" cy="4259262"/>
          </a:xfrm>
          <a:prstGeom prst="rect">
            <a:avLst/>
          </a:prstGeom>
          <a:noFill/>
        </p:spPr>
      </p:pic>
      <p:pic>
        <p:nvPicPr>
          <p:cNvPr id="208898" name="Picture 2"/>
          <p:cNvPicPr>
            <a:picLocks noChangeAspect="1" noChangeArrowheads="1"/>
          </p:cNvPicPr>
          <p:nvPr/>
        </p:nvPicPr>
        <p:blipFill>
          <a:blip r:embed="rId4"/>
          <a:srcRect l="51851" r="3703"/>
          <a:stretch>
            <a:fillRect/>
          </a:stretch>
        </p:blipFill>
        <p:spPr bwMode="auto">
          <a:xfrm>
            <a:off x="7092950" y="228600"/>
            <a:ext cx="1670050" cy="2133600"/>
          </a:xfrm>
          <a:prstGeom prst="rect">
            <a:avLst/>
          </a:prstGeom>
          <a:noFill/>
          <a:ln w="76200" cmpd="tri" algn="ctr">
            <a:solidFill>
              <a:srgbClr val="CD7C11"/>
            </a:solidFill>
            <a:miter lim="800000"/>
            <a:headEnd/>
            <a:tailEnd/>
          </a:ln>
          <a:effectLst/>
        </p:spPr>
      </p:pic>
      <p:sp>
        <p:nvSpPr>
          <p:cNvPr id="208899" name="Rectangle 3"/>
          <p:cNvSpPr>
            <a:spLocks noChangeArrowheads="1"/>
          </p:cNvSpPr>
          <p:nvPr/>
        </p:nvSpPr>
        <p:spPr bwMode="auto">
          <a:xfrm>
            <a:off x="1524000" y="838200"/>
            <a:ext cx="5181600" cy="16160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The Silk Roads was a network of roads, tracks, and trails ran across Inner Eurasia. Most of this region is part of the Great Arid Zone, the belt of dry country that extends </a:t>
            </a:r>
          </a:p>
          <a:p>
            <a:pPr eaLnBrk="0" hangingPunct="0"/>
            <a:r>
              <a:rPr lang="en-US" sz="2000">
                <a:solidFill>
                  <a:srgbClr val="995C0C"/>
                </a:solidFill>
                <a:effectLst>
                  <a:outerShdw blurRad="38100" dist="38100" dir="2700000" algn="tl">
                    <a:srgbClr val="C0C0C0"/>
                  </a:outerShdw>
                </a:effectLst>
              </a:rPr>
              <a:t>across Afroeurasia.</a:t>
            </a:r>
            <a:r>
              <a:rPr lang="en-US" sz="2400">
                <a:solidFill>
                  <a:srgbClr val="995C0C"/>
                </a:solidFill>
                <a:effectLst>
                  <a:outerShdw blurRad="38100" dist="38100" dir="2700000" algn="tl">
                    <a:srgbClr val="C0C0C0"/>
                  </a:outerShdw>
                </a:effectLst>
              </a:rPr>
              <a:t> </a:t>
            </a:r>
          </a:p>
        </p:txBody>
      </p:sp>
      <p:grpSp>
        <p:nvGrpSpPr>
          <p:cNvPr id="208908" name="Group 12"/>
          <p:cNvGrpSpPr>
            <a:grpSpLocks/>
          </p:cNvGrpSpPr>
          <p:nvPr/>
        </p:nvGrpSpPr>
        <p:grpSpPr bwMode="auto">
          <a:xfrm>
            <a:off x="457200" y="104775"/>
            <a:ext cx="4268788" cy="962025"/>
            <a:chOff x="288" y="258"/>
            <a:chExt cx="2689" cy="606"/>
          </a:xfrm>
        </p:grpSpPr>
        <p:pic>
          <p:nvPicPr>
            <p:cNvPr id="208909" name="Picture 13"/>
            <p:cNvPicPr>
              <a:picLocks noChangeAspect="1" noChangeArrowheads="1"/>
            </p:cNvPicPr>
            <p:nvPr/>
          </p:nvPicPr>
          <p:blipFill>
            <a:blip r:embed="rId5"/>
            <a:srcRect l="12903" r="9677"/>
            <a:stretch>
              <a:fillRect/>
            </a:stretch>
          </p:blipFill>
          <p:spPr bwMode="auto">
            <a:xfrm>
              <a:off x="288" y="288"/>
              <a:ext cx="576" cy="576"/>
            </a:xfrm>
            <a:prstGeom prst="rect">
              <a:avLst/>
            </a:prstGeom>
            <a:noFill/>
          </p:spPr>
        </p:pic>
        <p:sp>
          <p:nvSpPr>
            <p:cNvPr id="208910"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208913" name="Text Box 17"/>
          <p:cNvSpPr txBox="1">
            <a:spLocks noChangeArrowheads="1"/>
          </p:cNvSpPr>
          <p:nvPr/>
        </p:nvSpPr>
        <p:spPr bwMode="auto">
          <a:xfrm rot="-1090437">
            <a:off x="4267200" y="3429000"/>
            <a:ext cx="2435225" cy="401638"/>
          </a:xfrm>
          <a:prstGeom prst="rect">
            <a:avLst/>
          </a:prstGeom>
          <a:noFill/>
          <a:ln w="9525">
            <a:noFill/>
            <a:miter lim="800000"/>
            <a:headEnd/>
            <a:tailEnd/>
          </a:ln>
          <a:effectLst/>
        </p:spPr>
        <p:txBody>
          <a:bodyPr wrap="none">
            <a:spAutoFit/>
          </a:bodyPr>
          <a:lstStyle/>
          <a:p>
            <a:r>
              <a:rPr lang="en-US" sz="2000" b="1">
                <a:solidFill>
                  <a:schemeClr val="tx1"/>
                </a:solidFill>
                <a:latin typeface="Verdana" pitchFamily="34" charset="0"/>
              </a:rPr>
              <a:t>Great Arid Zone</a:t>
            </a:r>
          </a:p>
        </p:txBody>
      </p:sp>
      <p:sp>
        <p:nvSpPr>
          <p:cNvPr id="208917" name="Text Box 21"/>
          <p:cNvSpPr txBox="1">
            <a:spLocks noChangeArrowheads="1"/>
          </p:cNvSpPr>
          <p:nvPr/>
        </p:nvSpPr>
        <p:spPr bwMode="auto">
          <a:xfrm>
            <a:off x="5029200" y="2986088"/>
            <a:ext cx="1931988" cy="369887"/>
          </a:xfrm>
          <a:prstGeom prst="rect">
            <a:avLst/>
          </a:prstGeom>
          <a:noFill/>
          <a:ln w="9525">
            <a:noFill/>
            <a:miter lim="800000"/>
            <a:headEnd/>
            <a:tailEnd/>
          </a:ln>
          <a:effectLst/>
        </p:spPr>
        <p:txBody>
          <a:bodyPr wrap="none">
            <a:spAutoFit/>
          </a:bodyPr>
          <a:lstStyle/>
          <a:p>
            <a:r>
              <a:rPr lang="en-US" b="1">
                <a:solidFill>
                  <a:schemeClr val="tx1"/>
                </a:solidFill>
                <a:latin typeface="Verdana" pitchFamily="34" charset="0"/>
              </a:rPr>
              <a:t>Inner Eurasia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899"/>
                                        </p:tgtEl>
                                        <p:attrNameLst>
                                          <p:attrName>style.visibility</p:attrName>
                                        </p:attrNameLst>
                                      </p:cBhvr>
                                      <p:to>
                                        <p:strVal val="visible"/>
                                      </p:to>
                                    </p:set>
                                    <p:animEffect transition="in" filter="fade">
                                      <p:cBhvr>
                                        <p:cTn id="7" dur="1000"/>
                                        <p:tgtEl>
                                          <p:spTgt spid="20889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8918"/>
                                        </p:tgtEl>
                                        <p:attrNameLst>
                                          <p:attrName>style.visibility</p:attrName>
                                        </p:attrNameLst>
                                      </p:cBhvr>
                                      <p:to>
                                        <p:strVal val="visible"/>
                                      </p:to>
                                    </p:set>
                                    <p:animEffect transition="in" filter="fade">
                                      <p:cBhvr>
                                        <p:cTn id="11" dur="1000"/>
                                        <p:tgtEl>
                                          <p:spTgt spid="20891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08898"/>
                                        </p:tgtEl>
                                        <p:attrNameLst>
                                          <p:attrName>style.visibility</p:attrName>
                                        </p:attrNameLst>
                                      </p:cBhvr>
                                      <p:to>
                                        <p:strVal val="visible"/>
                                      </p:to>
                                    </p:set>
                                    <p:animEffect transition="in" filter="fade">
                                      <p:cBhvr>
                                        <p:cTn id="15" dur="1000"/>
                                        <p:tgtEl>
                                          <p:spTgt spid="208898"/>
                                        </p:tgtEl>
                                      </p:cBhvr>
                                    </p:animEffect>
                                  </p:childTnLst>
                                </p:cTn>
                              </p:par>
                            </p:childTnLst>
                          </p:cTn>
                        </p:par>
                        <p:par>
                          <p:cTn id="16" fill="hold">
                            <p:stCondLst>
                              <p:cond delay="3000"/>
                            </p:stCondLst>
                            <p:childTnLst>
                              <p:par>
                                <p:cTn id="17" presetID="17" presetClass="entr" presetSubtype="10" fill="hold" grpId="0" nodeType="afterEffect">
                                  <p:stCondLst>
                                    <p:cond delay="0"/>
                                  </p:stCondLst>
                                  <p:childTnLst>
                                    <p:set>
                                      <p:cBhvr>
                                        <p:cTn id="18" dur="1" fill="hold">
                                          <p:stCondLst>
                                            <p:cond delay="0"/>
                                          </p:stCondLst>
                                        </p:cTn>
                                        <p:tgtEl>
                                          <p:spTgt spid="208913"/>
                                        </p:tgtEl>
                                        <p:attrNameLst>
                                          <p:attrName>style.visibility</p:attrName>
                                        </p:attrNameLst>
                                      </p:cBhvr>
                                      <p:to>
                                        <p:strVal val="visible"/>
                                      </p:to>
                                    </p:set>
                                    <p:anim calcmode="lin" valueType="num">
                                      <p:cBhvr>
                                        <p:cTn id="19" dur="1000" fill="hold"/>
                                        <p:tgtEl>
                                          <p:spTgt spid="208913"/>
                                        </p:tgtEl>
                                        <p:attrNameLst>
                                          <p:attrName>ppt_w</p:attrName>
                                        </p:attrNameLst>
                                      </p:cBhvr>
                                      <p:tavLst>
                                        <p:tav tm="0">
                                          <p:val>
                                            <p:fltVal val="0"/>
                                          </p:val>
                                        </p:tav>
                                        <p:tav tm="100000">
                                          <p:val>
                                            <p:strVal val="#ppt_w"/>
                                          </p:val>
                                        </p:tav>
                                      </p:tavLst>
                                    </p:anim>
                                    <p:anim calcmode="lin" valueType="num">
                                      <p:cBhvr>
                                        <p:cTn id="20" dur="1000" fill="hold"/>
                                        <p:tgtEl>
                                          <p:spTgt spid="208913"/>
                                        </p:tgtEl>
                                        <p:attrNameLst>
                                          <p:attrName>ppt_h</p:attrName>
                                        </p:attrNameLst>
                                      </p:cBhvr>
                                      <p:tavLst>
                                        <p:tav tm="0">
                                          <p:val>
                                            <p:strVal val="#ppt_h"/>
                                          </p:val>
                                        </p:tav>
                                        <p:tav tm="100000">
                                          <p:val>
                                            <p:strVal val="#ppt_h"/>
                                          </p:val>
                                        </p:tav>
                                      </p:tavLst>
                                    </p:anim>
                                  </p:childTnLst>
                                </p:cTn>
                              </p:par>
                            </p:childTnLst>
                          </p:cTn>
                        </p:par>
                        <p:par>
                          <p:cTn id="21" fill="hold">
                            <p:stCondLst>
                              <p:cond delay="4000"/>
                            </p:stCondLst>
                            <p:childTnLst>
                              <p:par>
                                <p:cTn id="22" presetID="17" presetClass="entr" presetSubtype="10" fill="hold" grpId="0" nodeType="afterEffect">
                                  <p:stCondLst>
                                    <p:cond delay="0"/>
                                  </p:stCondLst>
                                  <p:childTnLst>
                                    <p:set>
                                      <p:cBhvr>
                                        <p:cTn id="23" dur="1" fill="hold">
                                          <p:stCondLst>
                                            <p:cond delay="0"/>
                                          </p:stCondLst>
                                        </p:cTn>
                                        <p:tgtEl>
                                          <p:spTgt spid="208917"/>
                                        </p:tgtEl>
                                        <p:attrNameLst>
                                          <p:attrName>style.visibility</p:attrName>
                                        </p:attrNameLst>
                                      </p:cBhvr>
                                      <p:to>
                                        <p:strVal val="visible"/>
                                      </p:to>
                                    </p:set>
                                    <p:anim calcmode="lin" valueType="num">
                                      <p:cBhvr>
                                        <p:cTn id="24" dur="1000" fill="hold"/>
                                        <p:tgtEl>
                                          <p:spTgt spid="208917"/>
                                        </p:tgtEl>
                                        <p:attrNameLst>
                                          <p:attrName>ppt_w</p:attrName>
                                        </p:attrNameLst>
                                      </p:cBhvr>
                                      <p:tavLst>
                                        <p:tav tm="0">
                                          <p:val>
                                            <p:fltVal val="0"/>
                                          </p:val>
                                        </p:tav>
                                        <p:tav tm="100000">
                                          <p:val>
                                            <p:strVal val="#ppt_w"/>
                                          </p:val>
                                        </p:tav>
                                      </p:tavLst>
                                    </p:anim>
                                    <p:anim calcmode="lin" valueType="num">
                                      <p:cBhvr>
                                        <p:cTn id="25" dur="1000" fill="hold"/>
                                        <p:tgtEl>
                                          <p:spTgt spid="2089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p:bldP spid="208913" grpId="0"/>
      <p:bldP spid="2089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1AB7982C-A957-4FD5-9114-620A5540F984}" type="slidenum">
              <a:rPr lang="en-US"/>
              <a:pPr/>
              <a:t>32</a:t>
            </a:fld>
            <a:endParaRPr lang="en-US"/>
          </a:p>
        </p:txBody>
      </p:sp>
      <p:pic>
        <p:nvPicPr>
          <p:cNvPr id="308236" name="Picture 12" descr="World Deserts"/>
          <p:cNvPicPr>
            <a:picLocks noChangeAspect="1" noChangeArrowheads="1"/>
          </p:cNvPicPr>
          <p:nvPr/>
        </p:nvPicPr>
        <p:blipFill>
          <a:blip r:embed="rId3"/>
          <a:srcRect l="44830" t="8821" r="10512" b="33989"/>
          <a:stretch>
            <a:fillRect/>
          </a:stretch>
        </p:blipFill>
        <p:spPr bwMode="auto">
          <a:xfrm>
            <a:off x="2133600" y="3124200"/>
            <a:ext cx="4953000" cy="3352800"/>
          </a:xfrm>
          <a:prstGeom prst="rect">
            <a:avLst/>
          </a:prstGeom>
          <a:noFill/>
        </p:spPr>
      </p:pic>
      <p:pic>
        <p:nvPicPr>
          <p:cNvPr id="308227" name="Picture 3"/>
          <p:cNvPicPr>
            <a:picLocks noChangeAspect="1" noChangeArrowheads="1"/>
          </p:cNvPicPr>
          <p:nvPr/>
        </p:nvPicPr>
        <p:blipFill>
          <a:blip r:embed="rId4"/>
          <a:srcRect l="51851" r="3703"/>
          <a:stretch>
            <a:fillRect/>
          </a:stretch>
        </p:blipFill>
        <p:spPr bwMode="auto">
          <a:xfrm>
            <a:off x="7092950" y="228600"/>
            <a:ext cx="1670050" cy="2133600"/>
          </a:xfrm>
          <a:prstGeom prst="rect">
            <a:avLst/>
          </a:prstGeom>
          <a:noFill/>
          <a:ln w="76200" cmpd="tri" algn="ctr">
            <a:solidFill>
              <a:srgbClr val="CD7C11"/>
            </a:solidFill>
            <a:miter lim="800000"/>
            <a:headEnd/>
            <a:tailEnd/>
          </a:ln>
          <a:effectLst/>
        </p:spPr>
      </p:pic>
      <p:grpSp>
        <p:nvGrpSpPr>
          <p:cNvPr id="308230" name="Group 6"/>
          <p:cNvGrpSpPr>
            <a:grpSpLocks/>
          </p:cNvGrpSpPr>
          <p:nvPr/>
        </p:nvGrpSpPr>
        <p:grpSpPr bwMode="auto">
          <a:xfrm>
            <a:off x="457200" y="104775"/>
            <a:ext cx="4268788" cy="962025"/>
            <a:chOff x="288" y="258"/>
            <a:chExt cx="2689" cy="606"/>
          </a:xfrm>
        </p:grpSpPr>
        <p:pic>
          <p:nvPicPr>
            <p:cNvPr id="308231" name="Picture 7"/>
            <p:cNvPicPr>
              <a:picLocks noChangeAspect="1" noChangeArrowheads="1"/>
            </p:cNvPicPr>
            <p:nvPr/>
          </p:nvPicPr>
          <p:blipFill>
            <a:blip r:embed="rId5"/>
            <a:srcRect l="12903" r="9677"/>
            <a:stretch>
              <a:fillRect/>
            </a:stretch>
          </p:blipFill>
          <p:spPr bwMode="auto">
            <a:xfrm>
              <a:off x="288" y="288"/>
              <a:ext cx="576" cy="576"/>
            </a:xfrm>
            <a:prstGeom prst="rect">
              <a:avLst/>
            </a:prstGeom>
            <a:noFill/>
          </p:spPr>
        </p:pic>
        <p:sp>
          <p:nvSpPr>
            <p:cNvPr id="308232" name="Text Box 8"/>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308233" name="Text Box 9"/>
          <p:cNvSpPr txBox="1">
            <a:spLocks noChangeArrowheads="1"/>
          </p:cNvSpPr>
          <p:nvPr/>
        </p:nvSpPr>
        <p:spPr bwMode="auto">
          <a:xfrm>
            <a:off x="152400" y="1143000"/>
            <a:ext cx="6781800" cy="2259013"/>
          </a:xfrm>
          <a:prstGeom prst="rect">
            <a:avLst/>
          </a:prstGeom>
          <a:noFill/>
          <a:ln w="9525">
            <a:noFill/>
            <a:miter lim="800000"/>
            <a:headEnd/>
            <a:tailEnd/>
          </a:ln>
          <a:effectLst/>
        </p:spPr>
        <p:txBody>
          <a:bodyPr>
            <a:spAutoFit/>
          </a:bodyPr>
          <a:lstStyle/>
          <a:p>
            <a:r>
              <a:rPr lang="en-US" sz="2000">
                <a:solidFill>
                  <a:srgbClr val="995C0C"/>
                </a:solidFill>
                <a:effectLst>
                  <a:outerShdw blurRad="38100" dist="38100" dir="2700000" algn="tl">
                    <a:srgbClr val="C0C0C0"/>
                  </a:outerShdw>
                </a:effectLst>
                <a:latin typeface="Verdana" pitchFamily="34" charset="0"/>
              </a:rPr>
              <a:t>Inner Eurasia is a region of grassy steppes, rugged mountains, and forbidding deserts. This terrain is hard to cross. Despite these harsh conditions, humans have been carrying goods, ideas, and technologies along the Silk Roads of Inner Eurasia for millennia.</a:t>
            </a:r>
          </a:p>
          <a:p>
            <a:endParaRPr lang="en-US" sz="2000">
              <a:solidFill>
                <a:srgbClr val="995C0C"/>
              </a:solidFill>
              <a:latin typeface="Verdana" pitchFamily="34" charset="0"/>
            </a:endParaRPr>
          </a:p>
        </p:txBody>
      </p:sp>
      <p:sp>
        <p:nvSpPr>
          <p:cNvPr id="308235" name="Text Box 11"/>
          <p:cNvSpPr txBox="1">
            <a:spLocks noChangeArrowheads="1"/>
          </p:cNvSpPr>
          <p:nvPr/>
        </p:nvSpPr>
        <p:spPr bwMode="auto">
          <a:xfrm>
            <a:off x="3352800" y="3489325"/>
            <a:ext cx="3086100" cy="401638"/>
          </a:xfrm>
          <a:prstGeom prst="rect">
            <a:avLst/>
          </a:prstGeom>
          <a:noFill/>
          <a:ln w="9525">
            <a:noFill/>
            <a:miter lim="800000"/>
            <a:headEnd/>
            <a:tailEnd/>
          </a:ln>
          <a:effectLst/>
        </p:spPr>
        <p:txBody>
          <a:bodyPr wrap="none">
            <a:spAutoFit/>
          </a:bodyPr>
          <a:lstStyle/>
          <a:p>
            <a:r>
              <a:rPr lang="en-US" sz="2000" b="1">
                <a:solidFill>
                  <a:schemeClr val="tx1"/>
                </a:solidFill>
                <a:latin typeface="Verdana" pitchFamily="34" charset="0"/>
              </a:rPr>
              <a:t>I n n e r  E u r a s i a</a:t>
            </a:r>
          </a:p>
        </p:txBody>
      </p:sp>
      <p:sp>
        <p:nvSpPr>
          <p:cNvPr id="308237" name="Text Box 13"/>
          <p:cNvSpPr txBox="1">
            <a:spLocks noChangeArrowheads="1"/>
          </p:cNvSpPr>
          <p:nvPr/>
        </p:nvSpPr>
        <p:spPr bwMode="auto">
          <a:xfrm>
            <a:off x="5334000" y="6477000"/>
            <a:ext cx="1725613" cy="214313"/>
          </a:xfrm>
          <a:prstGeom prst="rect">
            <a:avLst/>
          </a:prstGeom>
          <a:noFill/>
          <a:ln w="9525">
            <a:noFill/>
            <a:miter lim="800000"/>
            <a:headEnd/>
            <a:tailEnd/>
          </a:ln>
          <a:effectLst/>
        </p:spPr>
        <p:txBody>
          <a:bodyPr wrap="none">
            <a:spAutoFit/>
          </a:bodyPr>
          <a:lstStyle/>
          <a:p>
            <a:r>
              <a:rPr lang="en-US" sz="800">
                <a:solidFill>
                  <a:schemeClr val="tx1"/>
                </a:solidFill>
              </a:rPr>
              <a:t>1997, Encyclopedia Britannica Inc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233"/>
                                        </p:tgtEl>
                                        <p:attrNameLst>
                                          <p:attrName>style.visibility</p:attrName>
                                        </p:attrNameLst>
                                      </p:cBhvr>
                                      <p:to>
                                        <p:strVal val="visible"/>
                                      </p:to>
                                    </p:set>
                                    <p:animEffect transition="in" filter="fade">
                                      <p:cBhvr>
                                        <p:cTn id="7" dur="1000"/>
                                        <p:tgtEl>
                                          <p:spTgt spid="30823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08236"/>
                                        </p:tgtEl>
                                        <p:attrNameLst>
                                          <p:attrName>style.visibility</p:attrName>
                                        </p:attrNameLst>
                                      </p:cBhvr>
                                      <p:to>
                                        <p:strVal val="visible"/>
                                      </p:to>
                                    </p:set>
                                    <p:animEffect transition="in" filter="fade">
                                      <p:cBhvr>
                                        <p:cTn id="11" dur="1000"/>
                                        <p:tgtEl>
                                          <p:spTgt spid="30823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08227"/>
                                        </p:tgtEl>
                                        <p:attrNameLst>
                                          <p:attrName>style.visibility</p:attrName>
                                        </p:attrNameLst>
                                      </p:cBhvr>
                                      <p:to>
                                        <p:strVal val="visible"/>
                                      </p:to>
                                    </p:set>
                                    <p:animEffect transition="in" filter="fade">
                                      <p:cBhvr>
                                        <p:cTn id="15" dur="1000"/>
                                        <p:tgtEl>
                                          <p:spTgt spid="308227"/>
                                        </p:tgtEl>
                                      </p:cBhvr>
                                    </p:animEffect>
                                  </p:childTnLst>
                                </p:cTn>
                              </p:par>
                            </p:childTnLst>
                          </p:cTn>
                        </p:par>
                        <p:par>
                          <p:cTn id="16" fill="hold">
                            <p:stCondLst>
                              <p:cond delay="3000"/>
                            </p:stCondLst>
                            <p:childTnLst>
                              <p:par>
                                <p:cTn id="17" presetID="17" presetClass="entr" presetSubtype="10" fill="hold" grpId="0" nodeType="afterEffect">
                                  <p:stCondLst>
                                    <p:cond delay="0"/>
                                  </p:stCondLst>
                                  <p:childTnLst>
                                    <p:set>
                                      <p:cBhvr>
                                        <p:cTn id="18" dur="1" fill="hold">
                                          <p:stCondLst>
                                            <p:cond delay="0"/>
                                          </p:stCondLst>
                                        </p:cTn>
                                        <p:tgtEl>
                                          <p:spTgt spid="308235"/>
                                        </p:tgtEl>
                                        <p:attrNameLst>
                                          <p:attrName>style.visibility</p:attrName>
                                        </p:attrNameLst>
                                      </p:cBhvr>
                                      <p:to>
                                        <p:strVal val="visible"/>
                                      </p:to>
                                    </p:set>
                                    <p:anim calcmode="lin" valueType="num">
                                      <p:cBhvr>
                                        <p:cTn id="19" dur="1000" fill="hold"/>
                                        <p:tgtEl>
                                          <p:spTgt spid="308235"/>
                                        </p:tgtEl>
                                        <p:attrNameLst>
                                          <p:attrName>ppt_w</p:attrName>
                                        </p:attrNameLst>
                                      </p:cBhvr>
                                      <p:tavLst>
                                        <p:tav tm="0">
                                          <p:val>
                                            <p:fltVal val="0"/>
                                          </p:val>
                                        </p:tav>
                                        <p:tav tm="100000">
                                          <p:val>
                                            <p:strVal val="#ppt_w"/>
                                          </p:val>
                                        </p:tav>
                                      </p:tavLst>
                                    </p:anim>
                                    <p:anim calcmode="lin" valueType="num">
                                      <p:cBhvr>
                                        <p:cTn id="20" dur="1000" fill="hold"/>
                                        <p:tgtEl>
                                          <p:spTgt spid="3082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3" grpId="0"/>
      <p:bldP spid="3082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4F4AA87E-A782-4FBA-B397-33B29A2BB3CA}" type="slidenum">
              <a:rPr lang="en-US"/>
              <a:pPr/>
              <a:t>33</a:t>
            </a:fld>
            <a:endParaRPr lang="en-US"/>
          </a:p>
        </p:txBody>
      </p:sp>
      <p:sp>
        <p:nvSpPr>
          <p:cNvPr id="209922" name="Rectangle 2"/>
          <p:cNvSpPr>
            <a:spLocks noChangeArrowheads="1"/>
          </p:cNvSpPr>
          <p:nvPr/>
        </p:nvSpPr>
        <p:spPr bwMode="auto">
          <a:xfrm>
            <a:off x="2743200" y="3735388"/>
            <a:ext cx="5943600" cy="1616075"/>
          </a:xfrm>
          <a:prstGeom prst="rect">
            <a:avLst/>
          </a:prstGeom>
          <a:noFill/>
          <a:ln w="9525">
            <a:noFill/>
            <a:miter lim="800000"/>
            <a:headEnd/>
            <a:tailEnd/>
          </a:ln>
          <a:effectLst/>
        </p:spPr>
        <p:txBody>
          <a:bodyPr anchor="ctr">
            <a:spAutoFit/>
          </a:bodyPr>
          <a:lstStyle/>
          <a:p>
            <a:pPr eaLnBrk="0" hangingPunct="0"/>
            <a:r>
              <a:rPr lang="en-US" sz="2000">
                <a:solidFill>
                  <a:srgbClr val="995C0C"/>
                </a:solidFill>
                <a:effectLst>
                  <a:outerShdw blurRad="38100" dist="38100" dir="2700000" algn="tl">
                    <a:srgbClr val="C0C0C0"/>
                  </a:outerShdw>
                </a:effectLst>
              </a:rPr>
              <a:t>Instead, they traded with farmers and city-dwellers for food and other goods.</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By 1000 BCE, pastoralists controlled networks of exchange throughout Inner Eurasia .</a:t>
            </a:r>
          </a:p>
        </p:txBody>
      </p:sp>
      <p:pic>
        <p:nvPicPr>
          <p:cNvPr id="209923" name="Picture 3"/>
          <p:cNvPicPr>
            <a:picLocks noChangeAspect="1" noChangeArrowheads="1"/>
          </p:cNvPicPr>
          <p:nvPr/>
        </p:nvPicPr>
        <p:blipFill>
          <a:blip r:embed="rId3"/>
          <a:srcRect/>
          <a:stretch>
            <a:fillRect/>
          </a:stretch>
        </p:blipFill>
        <p:spPr bwMode="auto">
          <a:xfrm>
            <a:off x="457200" y="3889375"/>
            <a:ext cx="1793875" cy="1354138"/>
          </a:xfrm>
          <a:prstGeom prst="rect">
            <a:avLst/>
          </a:prstGeom>
          <a:noFill/>
          <a:ln w="76200" cmpd="tri" algn="ctr">
            <a:solidFill>
              <a:srgbClr val="CD7C11"/>
            </a:solidFill>
            <a:miter lim="800000"/>
            <a:headEnd/>
            <a:tailEnd/>
          </a:ln>
          <a:effectLst/>
        </p:spPr>
      </p:pic>
      <p:sp>
        <p:nvSpPr>
          <p:cNvPr id="209924" name="Rectangle 4"/>
          <p:cNvSpPr>
            <a:spLocks noChangeArrowheads="1"/>
          </p:cNvSpPr>
          <p:nvPr/>
        </p:nvSpPr>
        <p:spPr bwMode="auto">
          <a:xfrm>
            <a:off x="457200" y="1493838"/>
            <a:ext cx="6400800" cy="2225675"/>
          </a:xfrm>
          <a:prstGeom prst="rect">
            <a:avLst/>
          </a:prstGeom>
          <a:noFill/>
          <a:ln w="9525">
            <a:noFill/>
            <a:miter lim="800000"/>
            <a:headEnd/>
            <a:tailEnd/>
          </a:ln>
          <a:effectLst/>
        </p:spPr>
        <p:txBody>
          <a:bodyPr anchor="ctr">
            <a:spAutoFit/>
          </a:bodyPr>
          <a:lstStyle/>
          <a:p>
            <a:pPr eaLnBrk="0" hangingPunct="0"/>
            <a:r>
              <a:rPr lang="en-US" sz="2000">
                <a:solidFill>
                  <a:srgbClr val="995C0C"/>
                </a:solidFill>
                <a:effectLst>
                  <a:outerShdw blurRad="38100" dist="38100" dir="2700000" algn="tl">
                    <a:srgbClr val="C0C0C0"/>
                  </a:outerShdw>
                </a:effectLst>
              </a:rPr>
              <a:t>Domestication of the horse, ox, and camel made humans more mobile.</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About 3000 BCE, people in the steppes of Inner Eurasia began to take up pastoralism. Because they moved with their herds, they typically did not grow crops.</a:t>
            </a:r>
          </a:p>
        </p:txBody>
      </p:sp>
      <p:pic>
        <p:nvPicPr>
          <p:cNvPr id="209925" name="Picture 5"/>
          <p:cNvPicPr>
            <a:picLocks noChangeAspect="1" noChangeArrowheads="1"/>
          </p:cNvPicPr>
          <p:nvPr/>
        </p:nvPicPr>
        <p:blipFill>
          <a:blip r:embed="rId4"/>
          <a:srcRect/>
          <a:stretch>
            <a:fillRect/>
          </a:stretch>
        </p:blipFill>
        <p:spPr bwMode="auto">
          <a:xfrm>
            <a:off x="7134225" y="1600200"/>
            <a:ext cx="1552575" cy="1539875"/>
          </a:xfrm>
          <a:prstGeom prst="rect">
            <a:avLst/>
          </a:prstGeom>
          <a:noFill/>
          <a:ln w="76200" cmpd="tri" algn="ctr">
            <a:solidFill>
              <a:srgbClr val="CD7C11"/>
            </a:solidFill>
            <a:miter lim="800000"/>
            <a:headEnd/>
            <a:tailEnd/>
          </a:ln>
          <a:effectLst/>
        </p:spPr>
      </p:pic>
      <p:grpSp>
        <p:nvGrpSpPr>
          <p:cNvPr id="209933" name="Group 13"/>
          <p:cNvGrpSpPr>
            <a:grpSpLocks/>
          </p:cNvGrpSpPr>
          <p:nvPr/>
        </p:nvGrpSpPr>
        <p:grpSpPr bwMode="auto">
          <a:xfrm>
            <a:off x="457200" y="409575"/>
            <a:ext cx="4268788" cy="962025"/>
            <a:chOff x="288" y="258"/>
            <a:chExt cx="2689" cy="606"/>
          </a:xfrm>
        </p:grpSpPr>
        <p:pic>
          <p:nvPicPr>
            <p:cNvPr id="209934" name="Picture 14"/>
            <p:cNvPicPr>
              <a:picLocks noChangeAspect="1" noChangeArrowheads="1"/>
            </p:cNvPicPr>
            <p:nvPr/>
          </p:nvPicPr>
          <p:blipFill>
            <a:blip r:embed="rId5"/>
            <a:srcRect l="12903" r="9677"/>
            <a:stretch>
              <a:fillRect/>
            </a:stretch>
          </p:blipFill>
          <p:spPr bwMode="auto">
            <a:xfrm>
              <a:off x="288" y="288"/>
              <a:ext cx="576" cy="576"/>
            </a:xfrm>
            <a:prstGeom prst="rect">
              <a:avLst/>
            </a:prstGeom>
            <a:noFill/>
          </p:spPr>
        </p:pic>
        <p:sp>
          <p:nvSpPr>
            <p:cNvPr id="209935"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fade">
                                      <p:cBhvr>
                                        <p:cTn id="7" dur="10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9924">
                                            <p:txEl>
                                              <p:pRg st="2" end="2"/>
                                            </p:txEl>
                                          </p:spTgt>
                                        </p:tgtEl>
                                        <p:attrNameLst>
                                          <p:attrName>style.visibility</p:attrName>
                                        </p:attrNameLst>
                                      </p:cBhvr>
                                      <p:to>
                                        <p:strVal val="visible"/>
                                      </p:to>
                                    </p:set>
                                    <p:animEffect transition="in" filter="fade">
                                      <p:cBhvr>
                                        <p:cTn id="12" dur="1000"/>
                                        <p:tgtEl>
                                          <p:spTgt spid="209924">
                                            <p:txEl>
                                              <p:pRg st="2" end="2"/>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09925"/>
                                        </p:tgtEl>
                                        <p:attrNameLst>
                                          <p:attrName>style.visibility</p:attrName>
                                        </p:attrNameLst>
                                      </p:cBhvr>
                                      <p:to>
                                        <p:strVal val="visible"/>
                                      </p:to>
                                    </p:set>
                                    <p:animEffect transition="in" filter="fade">
                                      <p:cBhvr>
                                        <p:cTn id="16" dur="1000"/>
                                        <p:tgtEl>
                                          <p:spTgt spid="2099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9922"/>
                                        </p:tgtEl>
                                        <p:attrNameLst>
                                          <p:attrName>style.visibility</p:attrName>
                                        </p:attrNameLst>
                                      </p:cBhvr>
                                      <p:to>
                                        <p:strVal val="visible"/>
                                      </p:to>
                                    </p:set>
                                    <p:animEffect transition="in" filter="fade">
                                      <p:cBhvr>
                                        <p:cTn id="21" dur="1000"/>
                                        <p:tgtEl>
                                          <p:spTgt spid="209922"/>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9923"/>
                                        </p:tgtEl>
                                        <p:attrNameLst>
                                          <p:attrName>style.visibility</p:attrName>
                                        </p:attrNameLst>
                                      </p:cBhvr>
                                      <p:to>
                                        <p:strVal val="visible"/>
                                      </p:to>
                                    </p:set>
                                    <p:animEffect transition="in" filter="fade">
                                      <p:cBhvr>
                                        <p:cTn id="25" dur="10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p:bldP spid="20992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6B5B7300-9E9F-49CD-B8BE-C9D4C83AC9AA}" type="slidenum">
              <a:rPr lang="en-US"/>
              <a:pPr/>
              <a:t>34</a:t>
            </a:fld>
            <a:endParaRPr lang="en-US"/>
          </a:p>
        </p:txBody>
      </p:sp>
      <p:sp>
        <p:nvSpPr>
          <p:cNvPr id="210946" name="Rectangle 2"/>
          <p:cNvSpPr>
            <a:spLocks noChangeArrowheads="1"/>
          </p:cNvSpPr>
          <p:nvPr/>
        </p:nvSpPr>
        <p:spPr bwMode="auto">
          <a:xfrm>
            <a:off x="457200" y="1600200"/>
            <a:ext cx="4038600" cy="4359275"/>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Between 300 BCE and 300 CE, long periods of stability and prosperity in states throughout Afroeurasia stimulated interest in long distance trade. </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Intercontinental communication and the exchange of goods, became regular, organized, and protected by large empires.</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The Silk Roads carried shipments of Chinese silk but also many other goods.</a:t>
            </a:r>
          </a:p>
        </p:txBody>
      </p:sp>
      <p:sp>
        <p:nvSpPr>
          <p:cNvPr id="210948" name="Text Box 4"/>
          <p:cNvSpPr txBox="1">
            <a:spLocks noChangeArrowheads="1"/>
          </p:cNvSpPr>
          <p:nvPr/>
        </p:nvSpPr>
        <p:spPr bwMode="auto">
          <a:xfrm>
            <a:off x="2887663" y="3903663"/>
            <a:ext cx="184150" cy="396875"/>
          </a:xfrm>
          <a:prstGeom prst="rect">
            <a:avLst/>
          </a:prstGeom>
          <a:noFill/>
          <a:ln w="9525">
            <a:noFill/>
            <a:miter lim="800000"/>
            <a:headEnd/>
            <a:tailEnd/>
          </a:ln>
          <a:effectLst/>
        </p:spPr>
        <p:txBody>
          <a:bodyPr wrap="none" anchor="ctr">
            <a:spAutoFit/>
          </a:bodyPr>
          <a:lstStyle/>
          <a:p>
            <a:pPr algn="ctr" eaLnBrk="0" hangingPunct="0">
              <a:spcBef>
                <a:spcPct val="50000"/>
              </a:spcBef>
            </a:pPr>
            <a:endParaRPr lang="en-US" sz="2000">
              <a:effectLst>
                <a:outerShdw blurRad="38100" dist="38100" dir="2700000" algn="tl">
                  <a:srgbClr val="C0C0C0"/>
                </a:outerShdw>
              </a:effectLst>
            </a:endParaRPr>
          </a:p>
        </p:txBody>
      </p:sp>
      <p:grpSp>
        <p:nvGrpSpPr>
          <p:cNvPr id="210956" name="Group 12"/>
          <p:cNvGrpSpPr>
            <a:grpSpLocks/>
          </p:cNvGrpSpPr>
          <p:nvPr/>
        </p:nvGrpSpPr>
        <p:grpSpPr bwMode="auto">
          <a:xfrm>
            <a:off x="457200" y="409575"/>
            <a:ext cx="4268788" cy="962025"/>
            <a:chOff x="288" y="258"/>
            <a:chExt cx="2689" cy="606"/>
          </a:xfrm>
        </p:grpSpPr>
        <p:pic>
          <p:nvPicPr>
            <p:cNvPr id="210957" name="Picture 13"/>
            <p:cNvPicPr>
              <a:picLocks noChangeAspect="1" noChangeArrowheads="1"/>
            </p:cNvPicPr>
            <p:nvPr/>
          </p:nvPicPr>
          <p:blipFill>
            <a:blip r:embed="rId3"/>
            <a:srcRect l="12903" r="9677"/>
            <a:stretch>
              <a:fillRect/>
            </a:stretch>
          </p:blipFill>
          <p:spPr bwMode="auto">
            <a:xfrm>
              <a:off x="288" y="288"/>
              <a:ext cx="576" cy="576"/>
            </a:xfrm>
            <a:prstGeom prst="rect">
              <a:avLst/>
            </a:prstGeom>
            <a:noFill/>
          </p:spPr>
        </p:pic>
        <p:sp>
          <p:nvSpPr>
            <p:cNvPr id="210958"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pic>
        <p:nvPicPr>
          <p:cNvPr id="210959" name="Picture 15" descr="MongoliaSteppeHorses"/>
          <p:cNvPicPr>
            <a:picLocks noChangeAspect="1" noChangeArrowheads="1"/>
          </p:cNvPicPr>
          <p:nvPr/>
        </p:nvPicPr>
        <p:blipFill>
          <a:blip r:embed="rId4"/>
          <a:srcRect l="47664"/>
          <a:stretch>
            <a:fillRect/>
          </a:stretch>
        </p:blipFill>
        <p:spPr bwMode="auto">
          <a:xfrm>
            <a:off x="4572000" y="990600"/>
            <a:ext cx="4267200" cy="54356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0946">
                                            <p:txEl>
                                              <p:pRg st="0" end="0"/>
                                            </p:txEl>
                                          </p:spTgt>
                                        </p:tgtEl>
                                        <p:attrNameLst>
                                          <p:attrName>style.visibility</p:attrName>
                                        </p:attrNameLst>
                                      </p:cBhvr>
                                      <p:to>
                                        <p:strVal val="visible"/>
                                      </p:to>
                                    </p:set>
                                    <p:animEffect transition="in" filter="fade">
                                      <p:cBhvr>
                                        <p:cTn id="7" dur="1000"/>
                                        <p:tgtEl>
                                          <p:spTgt spid="2109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946">
                                            <p:txEl>
                                              <p:pRg st="2" end="2"/>
                                            </p:txEl>
                                          </p:spTgt>
                                        </p:tgtEl>
                                        <p:attrNameLst>
                                          <p:attrName>style.visibility</p:attrName>
                                        </p:attrNameLst>
                                      </p:cBhvr>
                                      <p:to>
                                        <p:strVal val="visible"/>
                                      </p:to>
                                    </p:set>
                                    <p:animEffect transition="in" filter="fade">
                                      <p:cBhvr>
                                        <p:cTn id="12" dur="1000"/>
                                        <p:tgtEl>
                                          <p:spTgt spid="2109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0946">
                                            <p:txEl>
                                              <p:pRg st="4" end="4"/>
                                            </p:txEl>
                                          </p:spTgt>
                                        </p:tgtEl>
                                        <p:attrNameLst>
                                          <p:attrName>style.visibility</p:attrName>
                                        </p:attrNameLst>
                                      </p:cBhvr>
                                      <p:to>
                                        <p:strVal val="visible"/>
                                      </p:to>
                                    </p:set>
                                    <p:animEffect transition="in" filter="fade">
                                      <p:cBhvr>
                                        <p:cTn id="17" dur="1000"/>
                                        <p:tgtEl>
                                          <p:spTgt spid="2109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70997DE8-8F61-42F4-B165-65B582A77A83}" type="slidenum">
              <a:rPr lang="en-US"/>
              <a:pPr/>
              <a:t>35</a:t>
            </a:fld>
            <a:endParaRPr lang="en-US"/>
          </a:p>
        </p:txBody>
      </p:sp>
      <p:pic>
        <p:nvPicPr>
          <p:cNvPr id="212994" name="Picture 2"/>
          <p:cNvPicPr>
            <a:picLocks noChangeAspect="1" noChangeArrowheads="1"/>
          </p:cNvPicPr>
          <p:nvPr/>
        </p:nvPicPr>
        <p:blipFill>
          <a:blip r:embed="rId3"/>
          <a:srcRect r="33333" b="1161"/>
          <a:stretch>
            <a:fillRect/>
          </a:stretch>
        </p:blipFill>
        <p:spPr bwMode="auto">
          <a:xfrm>
            <a:off x="5943600" y="1447800"/>
            <a:ext cx="2778125" cy="3546475"/>
          </a:xfrm>
          <a:prstGeom prst="rect">
            <a:avLst/>
          </a:prstGeom>
          <a:noFill/>
          <a:ln w="76200" cmpd="tri" algn="ctr">
            <a:solidFill>
              <a:srgbClr val="CD7C11"/>
            </a:solidFill>
            <a:miter lim="800000"/>
            <a:headEnd/>
            <a:tailEnd/>
          </a:ln>
          <a:effectLst/>
        </p:spPr>
      </p:pic>
      <p:sp>
        <p:nvSpPr>
          <p:cNvPr id="212995" name="Rectangle 3"/>
          <p:cNvSpPr>
            <a:spLocks noChangeArrowheads="1"/>
          </p:cNvSpPr>
          <p:nvPr/>
        </p:nvSpPr>
        <p:spPr bwMode="auto">
          <a:xfrm>
            <a:off x="457200" y="1447800"/>
            <a:ext cx="5029200" cy="2282825"/>
          </a:xfrm>
          <a:prstGeom prst="rect">
            <a:avLst/>
          </a:prstGeom>
          <a:noFill/>
          <a:ln w="9525">
            <a:noFill/>
            <a:miter lim="800000"/>
            <a:headEnd/>
            <a:tailEnd/>
          </a:ln>
          <a:effectLst/>
        </p:spPr>
        <p:txBody>
          <a:bodyPr>
            <a:spAutoFit/>
          </a:bodyPr>
          <a:lstStyle/>
          <a:p>
            <a:pPr eaLnBrk="0" hangingPunct="0"/>
            <a:r>
              <a:rPr lang="en-US" sz="2400">
                <a:solidFill>
                  <a:srgbClr val="995C0C"/>
                </a:solidFill>
                <a:effectLst>
                  <a:outerShdw blurRad="38100" dist="38100" dir="2700000" algn="tl">
                    <a:srgbClr val="C0C0C0"/>
                  </a:outerShdw>
                </a:effectLst>
              </a:rPr>
              <a:t>On the Silk Roads, goods changed hands many times. Parthians, Indians, Kushans, Uigurs, and others acted as middlemen, selling and bartering goods, and taking profits. </a:t>
            </a:r>
          </a:p>
        </p:txBody>
      </p:sp>
      <p:sp>
        <p:nvSpPr>
          <p:cNvPr id="212996" name="Rectangle 4"/>
          <p:cNvSpPr>
            <a:spLocks noChangeArrowheads="1"/>
          </p:cNvSpPr>
          <p:nvPr/>
        </p:nvSpPr>
        <p:spPr bwMode="auto">
          <a:xfrm>
            <a:off x="381000" y="3962400"/>
            <a:ext cx="5029200" cy="2282825"/>
          </a:xfrm>
          <a:prstGeom prst="rect">
            <a:avLst/>
          </a:prstGeom>
          <a:noFill/>
          <a:ln w="9525">
            <a:noFill/>
            <a:miter lim="800000"/>
            <a:headEnd/>
            <a:tailEnd/>
          </a:ln>
          <a:effectLst/>
        </p:spPr>
        <p:txBody>
          <a:bodyPr anchor="ctr">
            <a:spAutoFit/>
          </a:bodyPr>
          <a:lstStyle/>
          <a:p>
            <a:pPr eaLnBrk="0" hangingPunct="0"/>
            <a:r>
              <a:rPr lang="en-US" sz="2400">
                <a:solidFill>
                  <a:srgbClr val="995C0C"/>
                </a:solidFill>
                <a:effectLst>
                  <a:outerShdw blurRad="38100" dist="38100" dir="2700000" algn="tl">
                    <a:srgbClr val="C0C0C0"/>
                  </a:outerShdw>
                </a:effectLst>
              </a:rPr>
              <a:t>Caravans passing west carried silk, porcelain, jade, bronze, and spices. </a:t>
            </a:r>
          </a:p>
          <a:p>
            <a:pPr eaLnBrk="0" hangingPunct="0"/>
            <a:endParaRPr lang="en-US" sz="2400">
              <a:solidFill>
                <a:srgbClr val="995C0C"/>
              </a:solidFill>
              <a:effectLst>
                <a:outerShdw blurRad="38100" dist="38100" dir="2700000" algn="tl">
                  <a:srgbClr val="C0C0C0"/>
                </a:outerShdw>
              </a:effectLst>
            </a:endParaRPr>
          </a:p>
          <a:p>
            <a:pPr eaLnBrk="0" hangingPunct="0"/>
            <a:r>
              <a:rPr lang="en-US" sz="2400">
                <a:solidFill>
                  <a:srgbClr val="995C0C"/>
                </a:solidFill>
                <a:effectLst>
                  <a:outerShdw blurRad="38100" dist="38100" dir="2700000" algn="tl">
                    <a:srgbClr val="C0C0C0"/>
                  </a:outerShdw>
                </a:effectLst>
              </a:rPr>
              <a:t>Those traveling east shipped gold and silver coins, ivory, gemstones, glassware, and carpets.</a:t>
            </a:r>
          </a:p>
        </p:txBody>
      </p:sp>
      <p:grpSp>
        <p:nvGrpSpPr>
          <p:cNvPr id="213004" name="Group 12"/>
          <p:cNvGrpSpPr>
            <a:grpSpLocks/>
          </p:cNvGrpSpPr>
          <p:nvPr/>
        </p:nvGrpSpPr>
        <p:grpSpPr bwMode="auto">
          <a:xfrm>
            <a:off x="457200" y="409575"/>
            <a:ext cx="4268788" cy="962025"/>
            <a:chOff x="288" y="258"/>
            <a:chExt cx="2689" cy="606"/>
          </a:xfrm>
        </p:grpSpPr>
        <p:pic>
          <p:nvPicPr>
            <p:cNvPr id="213005" name="Picture 13"/>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213006"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2995"/>
                                        </p:tgtEl>
                                        <p:attrNameLst>
                                          <p:attrName>style.visibility</p:attrName>
                                        </p:attrNameLst>
                                      </p:cBhvr>
                                      <p:to>
                                        <p:strVal val="visible"/>
                                      </p:to>
                                    </p:set>
                                    <p:animEffect transition="in" filter="fade">
                                      <p:cBhvr>
                                        <p:cTn id="7" dur="1000"/>
                                        <p:tgtEl>
                                          <p:spTgt spid="2129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6"/>
                                        </p:tgtEl>
                                        <p:attrNameLst>
                                          <p:attrName>style.visibility</p:attrName>
                                        </p:attrNameLst>
                                      </p:cBhvr>
                                      <p:to>
                                        <p:strVal val="visible"/>
                                      </p:to>
                                    </p:set>
                                    <p:animEffect transition="in" filter="fade">
                                      <p:cBhvr>
                                        <p:cTn id="12" dur="1000"/>
                                        <p:tgtEl>
                                          <p:spTgt spid="21299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12994"/>
                                        </p:tgtEl>
                                        <p:attrNameLst>
                                          <p:attrName>style.visibility</p:attrName>
                                        </p:attrNameLst>
                                      </p:cBhvr>
                                      <p:to>
                                        <p:strVal val="visible"/>
                                      </p:to>
                                    </p:set>
                                    <p:animEffect transition="in" filter="fade">
                                      <p:cBhvr>
                                        <p:cTn id="16" dur="1000"/>
                                        <p:tgtEl>
                                          <p:spTgt spid="212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p:bldP spid="2129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fld id="{72C52E61-5F6A-4281-98E2-0196E7B071EA}" type="slidenum">
              <a:rPr lang="en-US"/>
              <a:pPr/>
              <a:t>36</a:t>
            </a:fld>
            <a:endParaRPr lang="en-US"/>
          </a:p>
        </p:txBody>
      </p:sp>
      <p:sp>
        <p:nvSpPr>
          <p:cNvPr id="214018" name="Text Box 2"/>
          <p:cNvSpPr txBox="1">
            <a:spLocks noChangeArrowheads="1"/>
          </p:cNvSpPr>
          <p:nvPr/>
        </p:nvSpPr>
        <p:spPr bwMode="auto">
          <a:xfrm>
            <a:off x="457200" y="1524000"/>
            <a:ext cx="4114800" cy="2282825"/>
          </a:xfrm>
          <a:prstGeom prst="rect">
            <a:avLst/>
          </a:prstGeom>
          <a:noFill/>
          <a:ln w="9525">
            <a:noFill/>
            <a:miter lim="800000"/>
            <a:headEnd/>
            <a:tailEnd/>
          </a:ln>
          <a:effectLst/>
        </p:spPr>
        <p:txBody>
          <a:bodyPr>
            <a:spAutoFit/>
          </a:bodyPr>
          <a:lstStyle/>
          <a:p>
            <a:pPr eaLnBrk="0" hangingPunct="0"/>
            <a:r>
              <a:rPr lang="en-US" sz="2400">
                <a:solidFill>
                  <a:srgbClr val="995C0C"/>
                </a:solidFill>
                <a:effectLst>
                  <a:outerShdw blurRad="38100" dist="38100" dir="2700000" algn="tl">
                    <a:srgbClr val="C0C0C0"/>
                  </a:outerShdw>
                </a:effectLst>
              </a:rPr>
              <a:t>Sea routes ran down the Red Sea and Persian Gulf, across the Arabian Sea and Bay of Bengal, and through the Straits of Malacca to the South China Sea. </a:t>
            </a:r>
          </a:p>
        </p:txBody>
      </p:sp>
      <p:pic>
        <p:nvPicPr>
          <p:cNvPr id="214019" name="Picture 3"/>
          <p:cNvPicPr>
            <a:picLocks noChangeAspect="1" noChangeArrowheads="1"/>
          </p:cNvPicPr>
          <p:nvPr/>
        </p:nvPicPr>
        <p:blipFill>
          <a:blip r:embed="rId3"/>
          <a:srcRect t="9520" b="9048"/>
          <a:stretch>
            <a:fillRect/>
          </a:stretch>
        </p:blipFill>
        <p:spPr bwMode="auto">
          <a:xfrm>
            <a:off x="6629400" y="4343400"/>
            <a:ext cx="2057400" cy="1371600"/>
          </a:xfrm>
          <a:prstGeom prst="rect">
            <a:avLst/>
          </a:prstGeom>
          <a:noFill/>
          <a:ln w="76200" cmpd="tri" algn="ctr">
            <a:solidFill>
              <a:srgbClr val="CD7C11"/>
            </a:solidFill>
            <a:miter lim="800000"/>
            <a:headEnd/>
            <a:tailEnd/>
          </a:ln>
          <a:effectLst/>
        </p:spPr>
      </p:pic>
      <p:sp>
        <p:nvSpPr>
          <p:cNvPr id="214020" name="Text Box 4"/>
          <p:cNvSpPr txBox="1">
            <a:spLocks noChangeArrowheads="1"/>
          </p:cNvSpPr>
          <p:nvPr/>
        </p:nvSpPr>
        <p:spPr bwMode="auto">
          <a:xfrm>
            <a:off x="4648200" y="4648200"/>
            <a:ext cx="1828800" cy="822325"/>
          </a:xfrm>
          <a:prstGeom prst="rect">
            <a:avLst/>
          </a:prstGeom>
          <a:noFill/>
          <a:ln w="9525" algn="ctr">
            <a:noFill/>
            <a:miter lim="800000"/>
            <a:headEnd/>
            <a:tailEnd/>
          </a:ln>
          <a:effectLst/>
        </p:spPr>
        <p:txBody>
          <a:bodyPr>
            <a:spAutoFit/>
          </a:bodyPr>
          <a:lstStyle/>
          <a:p>
            <a:pPr algn="r" eaLnBrk="0" hangingPunct="0"/>
            <a:r>
              <a:rPr lang="en-US" sz="2400">
                <a:solidFill>
                  <a:srgbClr val="995C0C"/>
                </a:solidFill>
                <a:effectLst>
                  <a:outerShdw blurRad="38100" dist="38100" dir="2700000" algn="tl">
                    <a:srgbClr val="C0C0C0"/>
                  </a:outerShdw>
                </a:effectLst>
              </a:rPr>
              <a:t>Chinese Ship</a:t>
            </a:r>
          </a:p>
        </p:txBody>
      </p:sp>
      <p:pic>
        <p:nvPicPr>
          <p:cNvPr id="214021" name="Picture 5"/>
          <p:cNvPicPr>
            <a:picLocks noChangeAspect="1" noChangeArrowheads="1"/>
          </p:cNvPicPr>
          <p:nvPr/>
        </p:nvPicPr>
        <p:blipFill>
          <a:blip r:embed="rId4"/>
          <a:srcRect t="8279"/>
          <a:stretch>
            <a:fillRect/>
          </a:stretch>
        </p:blipFill>
        <p:spPr bwMode="auto">
          <a:xfrm>
            <a:off x="6629400" y="457200"/>
            <a:ext cx="2057400" cy="1371600"/>
          </a:xfrm>
          <a:prstGeom prst="rect">
            <a:avLst/>
          </a:prstGeom>
          <a:noFill/>
          <a:ln w="76200" cmpd="tri" algn="ctr">
            <a:solidFill>
              <a:srgbClr val="CD7C11"/>
            </a:solidFill>
            <a:miter lim="800000"/>
            <a:headEnd/>
            <a:tailEnd/>
          </a:ln>
          <a:effectLst/>
        </p:spPr>
      </p:pic>
      <p:sp>
        <p:nvSpPr>
          <p:cNvPr id="214022" name="Text Box 6"/>
          <p:cNvSpPr txBox="1">
            <a:spLocks noChangeArrowheads="1"/>
          </p:cNvSpPr>
          <p:nvPr/>
        </p:nvSpPr>
        <p:spPr bwMode="auto">
          <a:xfrm>
            <a:off x="4876800" y="838200"/>
            <a:ext cx="1600200" cy="822325"/>
          </a:xfrm>
          <a:prstGeom prst="rect">
            <a:avLst/>
          </a:prstGeom>
          <a:noFill/>
          <a:ln w="9525" algn="ctr">
            <a:noFill/>
            <a:miter lim="800000"/>
            <a:headEnd/>
            <a:tailEnd/>
          </a:ln>
          <a:effectLst/>
        </p:spPr>
        <p:txBody>
          <a:bodyPr>
            <a:spAutoFit/>
          </a:bodyPr>
          <a:lstStyle/>
          <a:p>
            <a:pPr algn="r" eaLnBrk="0" hangingPunct="0"/>
            <a:r>
              <a:rPr lang="en-US" sz="2400">
                <a:solidFill>
                  <a:srgbClr val="995C0C"/>
                </a:solidFill>
                <a:effectLst>
                  <a:outerShdw blurRad="38100" dist="38100" dir="2700000" algn="tl">
                    <a:srgbClr val="C0C0C0"/>
                  </a:outerShdw>
                </a:effectLst>
              </a:rPr>
              <a:t>Roman Ship</a:t>
            </a:r>
          </a:p>
        </p:txBody>
      </p:sp>
      <p:sp>
        <p:nvSpPr>
          <p:cNvPr id="214023" name="Text Box 7"/>
          <p:cNvSpPr txBox="1">
            <a:spLocks noChangeArrowheads="1"/>
          </p:cNvSpPr>
          <p:nvPr/>
        </p:nvSpPr>
        <p:spPr bwMode="auto">
          <a:xfrm>
            <a:off x="4876800" y="2819400"/>
            <a:ext cx="1600200" cy="822325"/>
          </a:xfrm>
          <a:prstGeom prst="rect">
            <a:avLst/>
          </a:prstGeom>
          <a:noFill/>
          <a:ln w="9525" algn="ctr">
            <a:noFill/>
            <a:miter lim="800000"/>
            <a:headEnd/>
            <a:tailEnd/>
          </a:ln>
          <a:effectLst/>
        </p:spPr>
        <p:txBody>
          <a:bodyPr>
            <a:spAutoFit/>
          </a:bodyPr>
          <a:lstStyle/>
          <a:p>
            <a:pPr algn="r" eaLnBrk="0" hangingPunct="0"/>
            <a:r>
              <a:rPr lang="en-US" sz="2400">
                <a:solidFill>
                  <a:srgbClr val="995C0C"/>
                </a:solidFill>
                <a:effectLst>
                  <a:outerShdw blurRad="38100" dist="38100" dir="2700000" algn="tl">
                    <a:srgbClr val="C0C0C0"/>
                  </a:outerShdw>
                </a:effectLst>
              </a:rPr>
              <a:t>Indian Ship</a:t>
            </a:r>
          </a:p>
        </p:txBody>
      </p:sp>
      <p:pic>
        <p:nvPicPr>
          <p:cNvPr id="214024" name="Picture 8"/>
          <p:cNvPicPr>
            <a:picLocks noChangeAspect="1" noChangeArrowheads="1"/>
          </p:cNvPicPr>
          <p:nvPr/>
        </p:nvPicPr>
        <p:blipFill>
          <a:blip r:embed="rId5"/>
          <a:srcRect t="4819" b="8434"/>
          <a:stretch>
            <a:fillRect/>
          </a:stretch>
        </p:blipFill>
        <p:spPr bwMode="auto">
          <a:xfrm>
            <a:off x="6629400" y="2400300"/>
            <a:ext cx="2057400" cy="1371600"/>
          </a:xfrm>
          <a:prstGeom prst="rect">
            <a:avLst/>
          </a:prstGeom>
          <a:noFill/>
          <a:ln w="76200" cmpd="tri" algn="ctr">
            <a:solidFill>
              <a:srgbClr val="CD7C11"/>
            </a:solidFill>
            <a:miter lim="800000"/>
            <a:headEnd/>
            <a:tailEnd/>
          </a:ln>
          <a:effectLst/>
        </p:spPr>
      </p:pic>
      <p:grpSp>
        <p:nvGrpSpPr>
          <p:cNvPr id="214032" name="Group 16"/>
          <p:cNvGrpSpPr>
            <a:grpSpLocks/>
          </p:cNvGrpSpPr>
          <p:nvPr/>
        </p:nvGrpSpPr>
        <p:grpSpPr bwMode="auto">
          <a:xfrm>
            <a:off x="457200" y="409575"/>
            <a:ext cx="4268788" cy="962025"/>
            <a:chOff x="288" y="258"/>
            <a:chExt cx="2689" cy="606"/>
          </a:xfrm>
        </p:grpSpPr>
        <p:pic>
          <p:nvPicPr>
            <p:cNvPr id="214033" name="Picture 17"/>
            <p:cNvPicPr>
              <a:picLocks noChangeAspect="1" noChangeArrowheads="1"/>
            </p:cNvPicPr>
            <p:nvPr/>
          </p:nvPicPr>
          <p:blipFill>
            <a:blip r:embed="rId6"/>
            <a:srcRect l="12903" r="9677"/>
            <a:stretch>
              <a:fillRect/>
            </a:stretch>
          </p:blipFill>
          <p:spPr bwMode="auto">
            <a:xfrm>
              <a:off x="288" y="288"/>
              <a:ext cx="576" cy="576"/>
            </a:xfrm>
            <a:prstGeom prst="rect">
              <a:avLst/>
            </a:prstGeom>
            <a:noFill/>
          </p:spPr>
        </p:pic>
        <p:sp>
          <p:nvSpPr>
            <p:cNvPr id="214034" name="Text Box 18"/>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Routes</a:t>
              </a:r>
              <a:endParaRPr lang="en-US" sz="2400">
                <a:solidFill>
                  <a:srgbClr val="995C0C"/>
                </a:solidFill>
              </a:endParaRPr>
            </a:p>
          </p:txBody>
        </p:sp>
      </p:grpSp>
      <p:sp>
        <p:nvSpPr>
          <p:cNvPr id="214035" name="Text Box 19"/>
          <p:cNvSpPr txBox="1">
            <a:spLocks noChangeArrowheads="1"/>
          </p:cNvSpPr>
          <p:nvPr/>
        </p:nvSpPr>
        <p:spPr bwMode="auto">
          <a:xfrm>
            <a:off x="457200" y="3873500"/>
            <a:ext cx="4114800" cy="1917700"/>
          </a:xfrm>
          <a:prstGeom prst="rect">
            <a:avLst/>
          </a:prstGeom>
          <a:noFill/>
          <a:ln w="9525">
            <a:noFill/>
            <a:miter lim="800000"/>
            <a:headEnd/>
            <a:tailEnd/>
          </a:ln>
          <a:effectLst/>
        </p:spPr>
        <p:txBody>
          <a:bodyPr>
            <a:spAutoFit/>
          </a:bodyPr>
          <a:lstStyle/>
          <a:p>
            <a:pPr eaLnBrk="0" hangingPunct="0">
              <a:spcBef>
                <a:spcPct val="50000"/>
              </a:spcBef>
            </a:pPr>
            <a:r>
              <a:rPr lang="en-US" sz="2400">
                <a:solidFill>
                  <a:srgbClr val="995C0C"/>
                </a:solidFill>
                <a:effectLst>
                  <a:outerShdw blurRad="38100" dist="38100" dir="2700000" algn="tl">
                    <a:srgbClr val="C0C0C0"/>
                  </a:outerShdw>
                </a:effectLst>
              </a:rPr>
              <a:t>These sea lanes often linked up with overland routes, facilitating travel, trade, and the exchange of ideas across Afroeurasia.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401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1402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4022"/>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21402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1402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214019"/>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140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1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P spid="214020" grpId="0" autoUpdateAnimBg="0"/>
      <p:bldP spid="214022" grpId="0" autoUpdateAnimBg="0"/>
      <p:bldP spid="214023" grpId="0" autoUpdateAnimBg="0"/>
      <p:bldP spid="21403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121F7342-3FEE-4387-B255-5ED84DE41AA6}" type="slidenum">
              <a:rPr lang="en-US"/>
              <a:pPr/>
              <a:t>37</a:t>
            </a:fld>
            <a:endParaRPr lang="en-US"/>
          </a:p>
        </p:txBody>
      </p:sp>
      <p:sp>
        <p:nvSpPr>
          <p:cNvPr id="250882" name="Text Box 2"/>
          <p:cNvSpPr txBox="1">
            <a:spLocks noChangeArrowheads="1"/>
          </p:cNvSpPr>
          <p:nvPr/>
        </p:nvSpPr>
        <p:spPr bwMode="auto">
          <a:xfrm>
            <a:off x="4840288" y="1895475"/>
            <a:ext cx="2855912" cy="396875"/>
          </a:xfrm>
          <a:prstGeom prst="rect">
            <a:avLst/>
          </a:prstGeom>
          <a:noFill/>
          <a:ln w="9525">
            <a:noFill/>
            <a:miter lim="800000"/>
            <a:headEnd/>
            <a:tailEnd/>
          </a:ln>
          <a:effectLst/>
        </p:spPr>
        <p:txBody>
          <a:bodyPr anchor="ctr">
            <a:spAutoFit/>
          </a:bodyPr>
          <a:lstStyle/>
          <a:p>
            <a:pPr eaLnBrk="0" hangingPunct="0"/>
            <a:endParaRPr lang="en-US" sz="2000">
              <a:effectLst>
                <a:outerShdw blurRad="38100" dist="38100" dir="2700000" algn="tl">
                  <a:srgbClr val="C0C0C0"/>
                </a:outerShdw>
              </a:effectLst>
            </a:endParaRPr>
          </a:p>
        </p:txBody>
      </p:sp>
      <p:sp>
        <p:nvSpPr>
          <p:cNvPr id="250883" name="Text Box 3"/>
          <p:cNvSpPr txBox="1">
            <a:spLocks noChangeArrowheads="1"/>
          </p:cNvSpPr>
          <p:nvPr/>
        </p:nvSpPr>
        <p:spPr bwMode="auto">
          <a:xfrm>
            <a:off x="431800" y="2400300"/>
            <a:ext cx="184150" cy="304800"/>
          </a:xfrm>
          <a:prstGeom prst="rect">
            <a:avLst/>
          </a:prstGeom>
          <a:noFill/>
          <a:ln w="9525">
            <a:noFill/>
            <a:miter lim="800000"/>
            <a:headEnd/>
            <a:tailEnd/>
          </a:ln>
          <a:effectLst/>
        </p:spPr>
        <p:txBody>
          <a:bodyPr wrap="none" anchor="ctr">
            <a:spAutoFit/>
          </a:bodyPr>
          <a:lstStyle/>
          <a:p>
            <a:pPr eaLnBrk="0" hangingPunct="0"/>
            <a:endParaRPr lang="en-US" sz="1400">
              <a:effectLst>
                <a:outerShdw blurRad="38100" dist="38100" dir="2700000" algn="tl">
                  <a:srgbClr val="C0C0C0"/>
                </a:outerShdw>
              </a:effectLst>
            </a:endParaRPr>
          </a:p>
        </p:txBody>
      </p:sp>
      <p:pic>
        <p:nvPicPr>
          <p:cNvPr id="250884" name="Picture 4"/>
          <p:cNvPicPr>
            <a:picLocks noChangeAspect="1" noChangeArrowheads="1"/>
          </p:cNvPicPr>
          <p:nvPr/>
        </p:nvPicPr>
        <p:blipFill>
          <a:blip r:embed="rId3"/>
          <a:srcRect l="7539" r="50000"/>
          <a:stretch>
            <a:fillRect/>
          </a:stretch>
        </p:blipFill>
        <p:spPr bwMode="auto">
          <a:xfrm>
            <a:off x="5638800" y="762000"/>
            <a:ext cx="2824163" cy="4572000"/>
          </a:xfrm>
          <a:prstGeom prst="rect">
            <a:avLst/>
          </a:prstGeom>
          <a:noFill/>
          <a:ln w="76200" cmpd="tri" algn="ctr">
            <a:solidFill>
              <a:srgbClr val="CD7C11"/>
            </a:solidFill>
            <a:miter lim="800000"/>
            <a:headEnd/>
            <a:tailEnd/>
          </a:ln>
          <a:effectLst/>
        </p:spPr>
      </p:pic>
      <p:sp>
        <p:nvSpPr>
          <p:cNvPr id="250885" name="Rectangle 5"/>
          <p:cNvSpPr>
            <a:spLocks noChangeArrowheads="1"/>
          </p:cNvSpPr>
          <p:nvPr/>
        </p:nvSpPr>
        <p:spPr bwMode="auto">
          <a:xfrm>
            <a:off x="381000" y="1385888"/>
            <a:ext cx="4876800" cy="4938712"/>
          </a:xfrm>
          <a:prstGeom prst="rect">
            <a:avLst/>
          </a:prstGeom>
          <a:noFill/>
          <a:ln w="9525">
            <a:noFill/>
            <a:miter lim="800000"/>
            <a:headEnd/>
            <a:tailEnd/>
          </a:ln>
          <a:effectLst/>
        </p:spPr>
        <p:txBody>
          <a:bodyPr>
            <a:spAutoFit/>
          </a:bodyPr>
          <a:lstStyle/>
          <a:p>
            <a:pPr eaLnBrk="0" hangingPunct="0"/>
            <a:r>
              <a:rPr lang="en-US" sz="2000">
                <a:solidFill>
                  <a:srgbClr val="995C0C"/>
                </a:solidFill>
                <a:effectLst>
                  <a:outerShdw blurRad="38100" dist="38100" dir="2700000" algn="tl">
                    <a:srgbClr val="C0C0C0"/>
                  </a:outerShdw>
                </a:effectLst>
              </a:rPr>
              <a:t>Empires had formed in Afroeurasia as early as Big Era Three. Although many claimed vast territories, most did not survive for long.</a:t>
            </a:r>
          </a:p>
          <a:p>
            <a:pPr eaLnBrk="0" hangingPunct="0"/>
            <a:endParaRPr lang="en-US" sz="2000">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In the 4th century BCE, Alexander the Great amassed an empire that stretched from Greece to India. Upon his death, however, the empire fragmented.</a:t>
            </a:r>
            <a:r>
              <a:rPr lang="en-US">
                <a:solidFill>
                  <a:srgbClr val="995C0C"/>
                </a:solidFill>
                <a:effectLst>
                  <a:outerShdw blurRad="38100" dist="38100" dir="2700000" algn="tl">
                    <a:srgbClr val="C0C0C0"/>
                  </a:outerShdw>
                </a:effectLst>
              </a:rPr>
              <a:t> </a:t>
            </a:r>
            <a:br>
              <a:rPr lang="en-US">
                <a:solidFill>
                  <a:srgbClr val="995C0C"/>
                </a:solidFill>
                <a:effectLst>
                  <a:outerShdw blurRad="38100" dist="38100" dir="2700000" algn="tl">
                    <a:srgbClr val="C0C0C0"/>
                  </a:outerShdw>
                </a:effectLst>
              </a:rPr>
            </a:br>
            <a:endParaRPr lang="en-US">
              <a:solidFill>
                <a:srgbClr val="995C0C"/>
              </a:solidFill>
              <a:effectLst>
                <a:outerShdw blurRad="38100" dist="38100" dir="2700000" algn="tl">
                  <a:srgbClr val="C0C0C0"/>
                </a:outerShdw>
              </a:effectLst>
            </a:endParaRPr>
          </a:p>
          <a:p>
            <a:pPr eaLnBrk="0" hangingPunct="0"/>
            <a:r>
              <a:rPr lang="en-US" sz="2000">
                <a:solidFill>
                  <a:srgbClr val="995C0C"/>
                </a:solidFill>
                <a:effectLst>
                  <a:outerShdw blurRad="38100" dist="38100" dir="2700000" algn="tl">
                    <a:srgbClr val="C0C0C0"/>
                  </a:outerShdw>
                </a:effectLst>
              </a:rPr>
              <a:t>The later centuries of Big Era Four saw the rise of new empires that both dominated huge expanses of land and remained unified for a long time. The </a:t>
            </a:r>
          </a:p>
          <a:p>
            <a:pPr eaLnBrk="0" hangingPunct="0"/>
            <a:r>
              <a:rPr lang="en-US" sz="2000">
                <a:solidFill>
                  <a:srgbClr val="995C0C"/>
                </a:solidFill>
                <a:effectLst>
                  <a:outerShdw blurRad="38100" dist="38100" dir="2700000" algn="tl">
                    <a:srgbClr val="C0C0C0"/>
                  </a:outerShdw>
                </a:effectLst>
              </a:rPr>
              <a:t>Largest of these were the Han and Roman empires.</a:t>
            </a:r>
            <a:endParaRPr lang="en-US">
              <a:solidFill>
                <a:srgbClr val="995C0C"/>
              </a:solidFill>
              <a:effectLst>
                <a:outerShdw blurRad="38100" dist="38100" dir="2700000" algn="tl">
                  <a:srgbClr val="C0C0C0"/>
                </a:outerShdw>
              </a:effectLst>
            </a:endParaRPr>
          </a:p>
        </p:txBody>
      </p:sp>
      <p:grpSp>
        <p:nvGrpSpPr>
          <p:cNvPr id="250892" name="Group 12"/>
          <p:cNvGrpSpPr>
            <a:grpSpLocks/>
          </p:cNvGrpSpPr>
          <p:nvPr/>
        </p:nvGrpSpPr>
        <p:grpSpPr bwMode="auto">
          <a:xfrm>
            <a:off x="455613" y="257175"/>
            <a:ext cx="4268787" cy="962025"/>
            <a:chOff x="288" y="258"/>
            <a:chExt cx="2689" cy="606"/>
          </a:xfrm>
        </p:grpSpPr>
        <p:pic>
          <p:nvPicPr>
            <p:cNvPr id="250893" name="Picture 13"/>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250894" name="Text Box 14"/>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Empires</a:t>
              </a:r>
              <a:endParaRPr lang="en-US" sz="2400">
                <a:solidFill>
                  <a:srgbClr val="995C0C"/>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088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0885">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50885">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50885">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250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5" grpId="0" build="p" autoUpdateAnimBg="0"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F13C8462-CD00-429F-8DCB-681E09D92D4F}" type="slidenum">
              <a:rPr lang="en-US"/>
              <a:pPr/>
              <a:t>38</a:t>
            </a:fld>
            <a:endParaRPr lang="en-US"/>
          </a:p>
        </p:txBody>
      </p:sp>
      <p:sp>
        <p:nvSpPr>
          <p:cNvPr id="251906" name="Rectangle 2"/>
          <p:cNvSpPr>
            <a:spLocks noChangeArrowheads="1"/>
          </p:cNvSpPr>
          <p:nvPr/>
        </p:nvSpPr>
        <p:spPr bwMode="auto">
          <a:xfrm>
            <a:off x="457200" y="290513"/>
            <a:ext cx="8229600" cy="1066800"/>
          </a:xfrm>
          <a:prstGeom prst="rect">
            <a:avLst/>
          </a:prstGeom>
          <a:noFill/>
          <a:ln w="9525">
            <a:noFill/>
            <a:miter lim="800000"/>
            <a:headEnd/>
            <a:tailEnd/>
          </a:ln>
          <a:effectLst/>
        </p:spPr>
        <p:txBody>
          <a:bodyPr anchor="ctr">
            <a:spAutoFit/>
          </a:bodyPr>
          <a:lstStyle/>
          <a:p>
            <a:pPr algn="ctr" eaLnBrk="0" hangingPunct="0"/>
            <a:r>
              <a:rPr lang="en-US" sz="3200">
                <a:solidFill>
                  <a:srgbClr val="995C0C"/>
                </a:solidFill>
                <a:effectLst>
                  <a:outerShdw blurRad="38100" dist="38100" dir="2700000" algn="tl">
                    <a:srgbClr val="C0C0C0"/>
                  </a:outerShdw>
                </a:effectLst>
              </a:rPr>
              <a:t>Large Empires of Afroeurasia</a:t>
            </a:r>
          </a:p>
          <a:p>
            <a:pPr algn="ctr" eaLnBrk="0" hangingPunct="0"/>
            <a:r>
              <a:rPr lang="en-US" sz="3200">
                <a:solidFill>
                  <a:srgbClr val="995C0C"/>
                </a:solidFill>
                <a:effectLst>
                  <a:outerShdw blurRad="38100" dist="38100" dir="2700000" algn="tl">
                    <a:srgbClr val="C0C0C0"/>
                  </a:outerShdw>
                </a:effectLst>
              </a:rPr>
              <a:t>500 BCE - 500 CE</a:t>
            </a:r>
          </a:p>
        </p:txBody>
      </p:sp>
      <p:sp>
        <p:nvSpPr>
          <p:cNvPr id="251907" name="AutoShape 3"/>
          <p:cNvSpPr>
            <a:spLocks noChangeAspect="1" noChangeArrowheads="1" noTextEdit="1"/>
          </p:cNvSpPr>
          <p:nvPr/>
        </p:nvSpPr>
        <p:spPr bwMode="auto">
          <a:xfrm>
            <a:off x="609600" y="1981200"/>
            <a:ext cx="7696200" cy="3276600"/>
          </a:xfrm>
          <a:prstGeom prst="rect">
            <a:avLst/>
          </a:prstGeom>
          <a:noFill/>
          <a:ln w="76200" cmpd="tri" algn="ctr">
            <a:solidFill>
              <a:srgbClr val="CD7C11"/>
            </a:solidFill>
            <a:miter lim="800000"/>
            <a:headEnd/>
            <a:tailEnd/>
          </a:ln>
        </p:spPr>
        <p:txBody>
          <a:bodyPr/>
          <a:lstStyle/>
          <a:p>
            <a:endParaRPr lang="en-US"/>
          </a:p>
        </p:txBody>
      </p:sp>
      <p:pic>
        <p:nvPicPr>
          <p:cNvPr id="251908" name="Picture 4"/>
          <p:cNvPicPr>
            <a:picLocks noChangeAspect="1" noChangeArrowheads="1"/>
          </p:cNvPicPr>
          <p:nvPr/>
        </p:nvPicPr>
        <p:blipFill>
          <a:blip r:embed="rId3">
            <a:lum bright="18000"/>
          </a:blip>
          <a:srcRect/>
          <a:stretch>
            <a:fillRect/>
          </a:stretch>
        </p:blipFill>
        <p:spPr bwMode="auto">
          <a:xfrm>
            <a:off x="228600" y="1447800"/>
            <a:ext cx="8686800" cy="4081463"/>
          </a:xfrm>
          <a:prstGeom prst="rect">
            <a:avLst/>
          </a:prstGeom>
          <a:noFill/>
          <a:ln w="9525">
            <a:noFill/>
            <a:miter lim="800000"/>
            <a:headEnd/>
            <a:tailEnd/>
          </a:ln>
        </p:spPr>
      </p:pic>
      <p:grpSp>
        <p:nvGrpSpPr>
          <p:cNvPr id="251909" name="Group 5"/>
          <p:cNvGrpSpPr>
            <a:grpSpLocks/>
          </p:cNvGrpSpPr>
          <p:nvPr/>
        </p:nvGrpSpPr>
        <p:grpSpPr bwMode="auto">
          <a:xfrm>
            <a:off x="1600200" y="3124200"/>
            <a:ext cx="5640388" cy="1616075"/>
            <a:chOff x="1008" y="1968"/>
            <a:chExt cx="3553" cy="1018"/>
          </a:xfrm>
        </p:grpSpPr>
        <p:sp>
          <p:nvSpPr>
            <p:cNvPr id="251910" name="Rectangle 6"/>
            <p:cNvSpPr>
              <a:spLocks noChangeArrowheads="1"/>
            </p:cNvSpPr>
            <p:nvPr/>
          </p:nvSpPr>
          <p:spPr bwMode="auto">
            <a:xfrm>
              <a:off x="1008" y="1968"/>
              <a:ext cx="355" cy="154"/>
            </a:xfrm>
            <a:prstGeom prst="rect">
              <a:avLst/>
            </a:prstGeom>
            <a:noFill/>
            <a:ln w="9525">
              <a:noFill/>
              <a:miter lim="800000"/>
              <a:headEnd/>
              <a:tailEnd/>
            </a:ln>
          </p:spPr>
          <p:txBody>
            <a:bodyPr wrap="none" lIns="0" tIns="0" rIns="0" bIns="0">
              <a:spAutoFit/>
            </a:bodyPr>
            <a:lstStyle/>
            <a:p>
              <a:r>
                <a:rPr lang="en-US" sz="1600" b="1">
                  <a:solidFill>
                    <a:srgbClr val="FF0000"/>
                  </a:solidFill>
                </a:rPr>
                <a:t>Rome</a:t>
              </a:r>
            </a:p>
          </p:txBody>
        </p:sp>
        <p:sp>
          <p:nvSpPr>
            <p:cNvPr id="251911" name="Rectangle 7"/>
            <p:cNvSpPr>
              <a:spLocks noChangeArrowheads="1"/>
            </p:cNvSpPr>
            <p:nvPr/>
          </p:nvSpPr>
          <p:spPr bwMode="auto">
            <a:xfrm>
              <a:off x="1584" y="2544"/>
              <a:ext cx="319" cy="154"/>
            </a:xfrm>
            <a:prstGeom prst="rect">
              <a:avLst/>
            </a:prstGeom>
            <a:noFill/>
            <a:ln w="9525">
              <a:noFill/>
              <a:miter lim="800000"/>
              <a:headEnd/>
              <a:tailEnd/>
            </a:ln>
          </p:spPr>
          <p:txBody>
            <a:bodyPr wrap="none" lIns="0" tIns="0" rIns="0" bIns="0">
              <a:spAutoFit/>
            </a:bodyPr>
            <a:lstStyle/>
            <a:p>
              <a:r>
                <a:rPr lang="en-US" sz="1600" b="1">
                  <a:solidFill>
                    <a:srgbClr val="FF0000"/>
                  </a:solidFill>
                </a:rPr>
                <a:t>Kush</a:t>
              </a:r>
            </a:p>
          </p:txBody>
        </p:sp>
        <p:sp>
          <p:nvSpPr>
            <p:cNvPr id="251912" name="Rectangle 8"/>
            <p:cNvSpPr>
              <a:spLocks noChangeArrowheads="1"/>
            </p:cNvSpPr>
            <p:nvPr/>
          </p:nvSpPr>
          <p:spPr bwMode="auto">
            <a:xfrm>
              <a:off x="2324" y="2111"/>
              <a:ext cx="548" cy="154"/>
            </a:xfrm>
            <a:prstGeom prst="rect">
              <a:avLst/>
            </a:prstGeom>
            <a:noFill/>
            <a:ln w="9525">
              <a:noFill/>
              <a:miter lim="800000"/>
              <a:headEnd/>
              <a:tailEnd/>
            </a:ln>
          </p:spPr>
          <p:txBody>
            <a:bodyPr wrap="none" lIns="0" tIns="0" rIns="0" bIns="0">
              <a:spAutoFit/>
            </a:bodyPr>
            <a:lstStyle/>
            <a:p>
              <a:r>
                <a:rPr lang="en-US" sz="1600" b="1">
                  <a:solidFill>
                    <a:srgbClr val="FF0000"/>
                  </a:solidFill>
                </a:rPr>
                <a:t>Parthian/</a:t>
              </a:r>
            </a:p>
          </p:txBody>
        </p:sp>
        <p:sp>
          <p:nvSpPr>
            <p:cNvPr id="251913" name="Rectangle 9"/>
            <p:cNvSpPr>
              <a:spLocks noChangeArrowheads="1"/>
            </p:cNvSpPr>
            <p:nvPr/>
          </p:nvSpPr>
          <p:spPr bwMode="auto">
            <a:xfrm>
              <a:off x="3744" y="2016"/>
              <a:ext cx="511" cy="154"/>
            </a:xfrm>
            <a:prstGeom prst="rect">
              <a:avLst/>
            </a:prstGeom>
            <a:noFill/>
            <a:ln w="9525">
              <a:noFill/>
              <a:miter lim="800000"/>
              <a:headEnd/>
              <a:tailEnd/>
            </a:ln>
          </p:spPr>
          <p:txBody>
            <a:bodyPr wrap="none" lIns="0" tIns="0" rIns="0" bIns="0">
              <a:spAutoFit/>
            </a:bodyPr>
            <a:lstStyle/>
            <a:p>
              <a:r>
                <a:rPr lang="en-US" sz="1600" b="1">
                  <a:solidFill>
                    <a:srgbClr val="FF0000"/>
                  </a:solidFill>
                </a:rPr>
                <a:t>Xiongnu</a:t>
              </a:r>
            </a:p>
          </p:txBody>
        </p:sp>
        <p:sp>
          <p:nvSpPr>
            <p:cNvPr id="251914" name="Rectangle 10"/>
            <p:cNvSpPr>
              <a:spLocks noChangeArrowheads="1"/>
            </p:cNvSpPr>
            <p:nvPr/>
          </p:nvSpPr>
          <p:spPr bwMode="auto">
            <a:xfrm>
              <a:off x="4320" y="2256"/>
              <a:ext cx="241" cy="154"/>
            </a:xfrm>
            <a:prstGeom prst="rect">
              <a:avLst/>
            </a:prstGeom>
            <a:noFill/>
            <a:ln w="9525">
              <a:noFill/>
              <a:miter lim="800000"/>
              <a:headEnd/>
              <a:tailEnd/>
            </a:ln>
          </p:spPr>
          <p:txBody>
            <a:bodyPr wrap="none" lIns="0" tIns="0" rIns="0" bIns="0">
              <a:spAutoFit/>
            </a:bodyPr>
            <a:lstStyle/>
            <a:p>
              <a:r>
                <a:rPr lang="en-US" sz="1600" b="1">
                  <a:solidFill>
                    <a:srgbClr val="FF0000"/>
                  </a:solidFill>
                </a:rPr>
                <a:t>Han</a:t>
              </a:r>
            </a:p>
          </p:txBody>
        </p:sp>
        <p:sp>
          <p:nvSpPr>
            <p:cNvPr id="251915" name="Rectangle 11"/>
            <p:cNvSpPr>
              <a:spLocks noChangeArrowheads="1"/>
            </p:cNvSpPr>
            <p:nvPr/>
          </p:nvSpPr>
          <p:spPr bwMode="auto">
            <a:xfrm>
              <a:off x="2861" y="1988"/>
              <a:ext cx="539" cy="154"/>
            </a:xfrm>
            <a:prstGeom prst="rect">
              <a:avLst/>
            </a:prstGeom>
            <a:noFill/>
            <a:ln w="9525">
              <a:noFill/>
              <a:miter lim="800000"/>
              <a:headEnd/>
              <a:tailEnd/>
            </a:ln>
          </p:spPr>
          <p:txBody>
            <a:bodyPr wrap="none" lIns="0" tIns="0" rIns="0" bIns="0">
              <a:spAutoFit/>
            </a:bodyPr>
            <a:lstStyle/>
            <a:p>
              <a:r>
                <a:rPr lang="en-US" sz="1600" b="1">
                  <a:solidFill>
                    <a:srgbClr val="FF0000"/>
                  </a:solidFill>
                </a:rPr>
                <a:t>Kushana</a:t>
              </a:r>
            </a:p>
          </p:txBody>
        </p:sp>
        <p:sp>
          <p:nvSpPr>
            <p:cNvPr id="251916" name="Rectangle 12"/>
            <p:cNvSpPr>
              <a:spLocks noChangeArrowheads="1"/>
            </p:cNvSpPr>
            <p:nvPr/>
          </p:nvSpPr>
          <p:spPr bwMode="auto">
            <a:xfrm>
              <a:off x="3120" y="2304"/>
              <a:ext cx="520" cy="154"/>
            </a:xfrm>
            <a:prstGeom prst="rect">
              <a:avLst/>
            </a:prstGeom>
            <a:noFill/>
            <a:ln w="9525">
              <a:noFill/>
              <a:miter lim="800000"/>
              <a:headEnd/>
              <a:tailEnd/>
            </a:ln>
          </p:spPr>
          <p:txBody>
            <a:bodyPr wrap="none" lIns="0" tIns="0" rIns="0" bIns="0">
              <a:spAutoFit/>
            </a:bodyPr>
            <a:lstStyle/>
            <a:p>
              <a:r>
                <a:rPr lang="en-US" sz="1600" b="1">
                  <a:solidFill>
                    <a:srgbClr val="FF0000"/>
                  </a:solidFill>
                </a:rPr>
                <a:t>Maurya/ </a:t>
              </a:r>
            </a:p>
          </p:txBody>
        </p:sp>
        <p:sp>
          <p:nvSpPr>
            <p:cNvPr id="251917" name="Rectangle 13"/>
            <p:cNvSpPr>
              <a:spLocks noChangeArrowheads="1"/>
            </p:cNvSpPr>
            <p:nvPr/>
          </p:nvSpPr>
          <p:spPr bwMode="auto">
            <a:xfrm>
              <a:off x="3120" y="2448"/>
              <a:ext cx="370" cy="154"/>
            </a:xfrm>
            <a:prstGeom prst="rect">
              <a:avLst/>
            </a:prstGeom>
            <a:noFill/>
            <a:ln w="9525">
              <a:noFill/>
              <a:miter lim="800000"/>
              <a:headEnd/>
              <a:tailEnd/>
            </a:ln>
          </p:spPr>
          <p:txBody>
            <a:bodyPr wrap="none" lIns="0" tIns="0" rIns="0" bIns="0">
              <a:spAutoFit/>
            </a:bodyPr>
            <a:lstStyle/>
            <a:p>
              <a:r>
                <a:rPr lang="en-US" sz="1600" b="1">
                  <a:solidFill>
                    <a:srgbClr val="FF0000"/>
                  </a:solidFill>
                </a:rPr>
                <a:t>Gupta</a:t>
              </a:r>
            </a:p>
          </p:txBody>
        </p:sp>
        <p:sp>
          <p:nvSpPr>
            <p:cNvPr id="251918" name="Rectangle 14"/>
            <p:cNvSpPr>
              <a:spLocks noChangeArrowheads="1"/>
            </p:cNvSpPr>
            <p:nvPr/>
          </p:nvSpPr>
          <p:spPr bwMode="auto">
            <a:xfrm>
              <a:off x="1488" y="1968"/>
              <a:ext cx="647" cy="154"/>
            </a:xfrm>
            <a:prstGeom prst="rect">
              <a:avLst/>
            </a:prstGeom>
            <a:noFill/>
            <a:ln w="9525">
              <a:noFill/>
              <a:miter lim="800000"/>
              <a:headEnd/>
              <a:tailEnd/>
            </a:ln>
          </p:spPr>
          <p:txBody>
            <a:bodyPr wrap="none" lIns="0" tIns="0" rIns="0" bIns="0">
              <a:spAutoFit/>
            </a:bodyPr>
            <a:lstStyle/>
            <a:p>
              <a:r>
                <a:rPr lang="en-US" sz="1600" b="1">
                  <a:solidFill>
                    <a:srgbClr val="FF0000"/>
                  </a:solidFill>
                </a:rPr>
                <a:t>Byzantium</a:t>
              </a:r>
            </a:p>
          </p:txBody>
        </p:sp>
        <p:sp>
          <p:nvSpPr>
            <p:cNvPr id="251919" name="Rectangle 15"/>
            <p:cNvSpPr>
              <a:spLocks noChangeArrowheads="1"/>
            </p:cNvSpPr>
            <p:nvPr/>
          </p:nvSpPr>
          <p:spPr bwMode="auto">
            <a:xfrm>
              <a:off x="2317" y="2198"/>
              <a:ext cx="561" cy="154"/>
            </a:xfrm>
            <a:prstGeom prst="rect">
              <a:avLst/>
            </a:prstGeom>
            <a:noFill/>
            <a:ln w="9525">
              <a:noFill/>
              <a:miter lim="800000"/>
              <a:headEnd/>
              <a:tailEnd/>
            </a:ln>
          </p:spPr>
          <p:txBody>
            <a:bodyPr wrap="none" lIns="0" tIns="0" rIns="0" bIns="0">
              <a:spAutoFit/>
            </a:bodyPr>
            <a:lstStyle/>
            <a:p>
              <a:r>
                <a:rPr lang="en-US" sz="1600" b="1">
                  <a:solidFill>
                    <a:srgbClr val="FF0000"/>
                  </a:solidFill>
                </a:rPr>
                <a:t>Sassanid</a:t>
              </a:r>
            </a:p>
          </p:txBody>
        </p:sp>
        <p:sp>
          <p:nvSpPr>
            <p:cNvPr id="251920" name="Rectangle 16"/>
            <p:cNvSpPr>
              <a:spLocks noChangeArrowheads="1"/>
            </p:cNvSpPr>
            <p:nvPr/>
          </p:nvSpPr>
          <p:spPr bwMode="auto">
            <a:xfrm>
              <a:off x="1920" y="2832"/>
              <a:ext cx="355" cy="154"/>
            </a:xfrm>
            <a:prstGeom prst="rect">
              <a:avLst/>
            </a:prstGeom>
            <a:noFill/>
            <a:ln w="9525">
              <a:noFill/>
              <a:miter lim="800000"/>
              <a:headEnd/>
              <a:tailEnd/>
            </a:ln>
          </p:spPr>
          <p:txBody>
            <a:bodyPr wrap="none" lIns="0" tIns="0" rIns="0" bIns="0">
              <a:spAutoFit/>
            </a:bodyPr>
            <a:lstStyle/>
            <a:p>
              <a:r>
                <a:rPr lang="en-US" sz="1600" b="1">
                  <a:solidFill>
                    <a:srgbClr val="FF0000"/>
                  </a:solidFill>
                </a:rPr>
                <a:t>Axum</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1906"/>
                                        </p:tgtEl>
                                        <p:attrNameLst>
                                          <p:attrName>style.visibility</p:attrName>
                                        </p:attrNameLst>
                                      </p:cBhvr>
                                      <p:to>
                                        <p:strVal val="visible"/>
                                      </p:to>
                                    </p:set>
                                    <p:animEffect transition="in" filter="fade">
                                      <p:cBhvr>
                                        <p:cTn id="7" dur="1000"/>
                                        <p:tgtEl>
                                          <p:spTgt spid="251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D7B97588-A837-472E-9C7B-1E46063A1E82}" type="slidenum">
              <a:rPr lang="en-US"/>
              <a:pPr/>
              <a:t>39</a:t>
            </a:fld>
            <a:endParaRPr lang="en-US"/>
          </a:p>
        </p:txBody>
      </p:sp>
      <p:sp>
        <p:nvSpPr>
          <p:cNvPr id="215042" name="Text Box 2"/>
          <p:cNvSpPr txBox="1">
            <a:spLocks noChangeArrowheads="1"/>
          </p:cNvSpPr>
          <p:nvPr/>
        </p:nvSpPr>
        <p:spPr bwMode="auto">
          <a:xfrm>
            <a:off x="762000" y="3048000"/>
            <a:ext cx="7543800" cy="366713"/>
          </a:xfrm>
          <a:prstGeom prst="rect">
            <a:avLst/>
          </a:prstGeom>
          <a:noFill/>
          <a:ln w="9525">
            <a:noFill/>
            <a:miter lim="800000"/>
            <a:headEnd/>
            <a:tailEnd/>
          </a:ln>
          <a:effectLst/>
        </p:spPr>
        <p:txBody>
          <a:bodyPr>
            <a:spAutoFit/>
          </a:bodyPr>
          <a:lstStyle/>
          <a:p>
            <a:pPr eaLnBrk="0" hangingPunct="0">
              <a:spcBef>
                <a:spcPct val="50000"/>
              </a:spcBef>
            </a:pPr>
            <a:endParaRPr lang="en-US">
              <a:solidFill>
                <a:schemeClr val="tx1"/>
              </a:solidFill>
              <a:latin typeface="Times" charset="0"/>
            </a:endParaRPr>
          </a:p>
        </p:txBody>
      </p:sp>
      <p:pic>
        <p:nvPicPr>
          <p:cNvPr id="215043" name="Picture 3"/>
          <p:cNvPicPr>
            <a:picLocks noChangeAspect="1" noChangeArrowheads="1"/>
          </p:cNvPicPr>
          <p:nvPr/>
        </p:nvPicPr>
        <p:blipFill>
          <a:blip r:embed="rId2"/>
          <a:srcRect/>
          <a:stretch>
            <a:fillRect/>
          </a:stretch>
        </p:blipFill>
        <p:spPr bwMode="auto">
          <a:xfrm>
            <a:off x="5181600" y="2057400"/>
            <a:ext cx="3657600" cy="2163763"/>
          </a:xfrm>
          <a:prstGeom prst="rect">
            <a:avLst/>
          </a:prstGeom>
          <a:solidFill>
            <a:schemeClr val="bg1"/>
          </a:solidFill>
          <a:ln w="9525">
            <a:noFill/>
            <a:miter lim="800000"/>
            <a:headEnd/>
            <a:tailEnd/>
          </a:ln>
        </p:spPr>
      </p:pic>
      <p:pic>
        <p:nvPicPr>
          <p:cNvPr id="215045" name="Picture 5" descr="mundo-front"/>
          <p:cNvPicPr>
            <a:picLocks noChangeAspect="1" noChangeArrowheads="1"/>
          </p:cNvPicPr>
          <p:nvPr/>
        </p:nvPicPr>
        <p:blipFill>
          <a:blip r:embed="rId3"/>
          <a:srcRect/>
          <a:stretch>
            <a:fillRect/>
          </a:stretch>
        </p:blipFill>
        <p:spPr bwMode="auto">
          <a:xfrm>
            <a:off x="6705600" y="381000"/>
            <a:ext cx="1447800" cy="1441450"/>
          </a:xfrm>
          <a:prstGeom prst="rect">
            <a:avLst/>
          </a:prstGeom>
          <a:noFill/>
        </p:spPr>
      </p:pic>
      <p:sp>
        <p:nvSpPr>
          <p:cNvPr id="215046" name="Text Box 6"/>
          <p:cNvSpPr txBox="1">
            <a:spLocks noChangeArrowheads="1"/>
          </p:cNvSpPr>
          <p:nvPr/>
        </p:nvSpPr>
        <p:spPr bwMode="auto">
          <a:xfrm>
            <a:off x="304800" y="1600200"/>
            <a:ext cx="4724400" cy="2530475"/>
          </a:xfrm>
          <a:prstGeom prst="rect">
            <a:avLst/>
          </a:prstGeom>
          <a:noFill/>
          <a:ln w="9525">
            <a:noFill/>
            <a:miter lim="800000"/>
            <a:headEnd/>
            <a:tailEnd/>
          </a:ln>
          <a:effectLst/>
        </p:spPr>
        <p:txBody>
          <a:bodyPr>
            <a:spAutoFit/>
          </a:bodyPr>
          <a:lstStyle/>
          <a:p>
            <a:pPr marL="228600" indent="-228600" eaLnBrk="0" hangingPunct="0">
              <a:spcBef>
                <a:spcPct val="50000"/>
              </a:spcBef>
              <a:buFontTx/>
              <a:buChar char="•"/>
            </a:pPr>
            <a:r>
              <a:rPr lang="en-US" sz="2000">
                <a:solidFill>
                  <a:srgbClr val="995C0C"/>
                </a:solidFill>
                <a:effectLst>
                  <a:outerShdw blurRad="38100" dist="38100" dir="2700000" algn="tl">
                    <a:srgbClr val="C0C0C0"/>
                  </a:outerShdw>
                </a:effectLst>
              </a:rPr>
              <a:t>Alphabetic writing systems appeared in the later second millennium BCE. These systems used a small number of symbols, or letters, to represent sounds.</a:t>
            </a:r>
          </a:p>
          <a:p>
            <a:pPr marL="228600" indent="-228600">
              <a:buFontTx/>
              <a:buChar char="•"/>
            </a:pPr>
            <a:endParaRPr lang="en-US" sz="2000">
              <a:solidFill>
                <a:srgbClr val="995C0C"/>
              </a:solidFill>
              <a:effectLst>
                <a:outerShdw blurRad="38100" dist="38100" dir="2700000" algn="tl">
                  <a:srgbClr val="C0C0C0"/>
                </a:outerShdw>
              </a:effectLst>
            </a:endParaRPr>
          </a:p>
          <a:p>
            <a:pPr marL="228600" indent="-228600">
              <a:buFontTx/>
              <a:buChar char="•"/>
            </a:pPr>
            <a:r>
              <a:rPr lang="en-US" sz="2000">
                <a:solidFill>
                  <a:srgbClr val="995C0C"/>
                </a:solidFill>
                <a:effectLst>
                  <a:outerShdw blurRad="38100" dist="38100" dir="2700000" algn="tl">
                    <a:srgbClr val="C0C0C0"/>
                  </a:outerShdw>
                </a:effectLst>
              </a:rPr>
              <a:t>Letters could be arranged in countless ways to form words.</a:t>
            </a:r>
          </a:p>
        </p:txBody>
      </p:sp>
      <p:sp>
        <p:nvSpPr>
          <p:cNvPr id="215047" name="Text Box 7"/>
          <p:cNvSpPr txBox="1">
            <a:spLocks noChangeArrowheads="1"/>
          </p:cNvSpPr>
          <p:nvPr/>
        </p:nvSpPr>
        <p:spPr bwMode="auto">
          <a:xfrm>
            <a:off x="304800" y="4343400"/>
            <a:ext cx="8229600" cy="2225675"/>
          </a:xfrm>
          <a:prstGeom prst="rect">
            <a:avLst/>
          </a:prstGeom>
          <a:noFill/>
          <a:ln w="9525">
            <a:noFill/>
            <a:miter lim="800000"/>
            <a:headEnd/>
            <a:tailEnd/>
          </a:ln>
          <a:effectLst/>
        </p:spPr>
        <p:txBody>
          <a:bodyPr>
            <a:spAutoFit/>
          </a:bodyPr>
          <a:lstStyle/>
          <a:p>
            <a:pPr marL="228600" indent="-228600">
              <a:buFontTx/>
              <a:buChar char="•"/>
              <a:tabLst>
                <a:tab pos="228600" algn="l"/>
              </a:tabLst>
            </a:pPr>
            <a:r>
              <a:rPr lang="en-US" sz="2000">
                <a:solidFill>
                  <a:srgbClr val="995C0C"/>
                </a:solidFill>
                <a:effectLst>
                  <a:outerShdw blurRad="38100" dist="38100" dir="2700000" algn="tl">
                    <a:srgbClr val="C0C0C0"/>
                  </a:outerShdw>
                </a:effectLst>
              </a:rPr>
              <a:t>The Phoenicians were among the first to devise an alphabet. </a:t>
            </a:r>
          </a:p>
          <a:p>
            <a:pPr marL="228600" indent="-228600">
              <a:buFontTx/>
              <a:buChar char="•"/>
              <a:tabLst>
                <a:tab pos="228600" algn="l"/>
              </a:tabLst>
            </a:pPr>
            <a:endParaRPr lang="en-US" sz="2000">
              <a:solidFill>
                <a:srgbClr val="995C0C"/>
              </a:solidFill>
              <a:effectLst>
                <a:outerShdw blurRad="38100" dist="38100" dir="2700000" algn="tl">
                  <a:srgbClr val="C0C0C0"/>
                </a:outerShdw>
              </a:effectLst>
            </a:endParaRPr>
          </a:p>
          <a:p>
            <a:pPr marL="228600" indent="-228600">
              <a:buFontTx/>
              <a:buChar char="•"/>
              <a:tabLst>
                <a:tab pos="228600" algn="l"/>
              </a:tabLst>
            </a:pPr>
            <a:r>
              <a:rPr lang="en-US" sz="2000">
                <a:solidFill>
                  <a:srgbClr val="995C0C"/>
                </a:solidFill>
                <a:effectLst>
                  <a:outerShdw blurRad="38100" dist="38100" dir="2700000" algn="tl">
                    <a:srgbClr val="C0C0C0"/>
                  </a:outerShdw>
                </a:effectLst>
              </a:rPr>
              <a:t>Because they were sailors and merchants, the idea of alphabetic writing spread wherever the Phoenicians traveled.</a:t>
            </a:r>
          </a:p>
          <a:p>
            <a:pPr marL="228600" indent="-228600">
              <a:buFontTx/>
              <a:buChar char="•"/>
              <a:tabLst>
                <a:tab pos="228600" algn="l"/>
              </a:tabLst>
            </a:pPr>
            <a:endParaRPr lang="en-US" sz="2000">
              <a:solidFill>
                <a:srgbClr val="995C0C"/>
              </a:solidFill>
              <a:effectLst>
                <a:outerShdw blurRad="38100" dist="38100" dir="2700000" algn="tl">
                  <a:srgbClr val="C0C0C0"/>
                </a:outerShdw>
              </a:effectLst>
            </a:endParaRPr>
          </a:p>
          <a:p>
            <a:pPr marL="228600" indent="-228600">
              <a:buFontTx/>
              <a:buChar char="•"/>
              <a:tabLst>
                <a:tab pos="228600" algn="l"/>
              </a:tabLst>
            </a:pPr>
            <a:r>
              <a:rPr lang="en-US" sz="2000">
                <a:solidFill>
                  <a:srgbClr val="995C0C"/>
                </a:solidFill>
                <a:effectLst>
                  <a:outerShdw blurRad="38100" dist="38100" dir="2700000" algn="tl">
                    <a:srgbClr val="C0C0C0"/>
                  </a:outerShdw>
                </a:effectLst>
              </a:rPr>
              <a:t>During the first millennium BCE alphabetic writing spread from the Mediterranean region to India.</a:t>
            </a:r>
            <a:r>
              <a:rPr lang="en-US" sz="2000">
                <a:solidFill>
                  <a:srgbClr val="995C0C"/>
                </a:solidFill>
              </a:rPr>
              <a:t> </a:t>
            </a:r>
          </a:p>
        </p:txBody>
      </p:sp>
      <p:grpSp>
        <p:nvGrpSpPr>
          <p:cNvPr id="215052" name="Group 12"/>
          <p:cNvGrpSpPr>
            <a:grpSpLocks/>
          </p:cNvGrpSpPr>
          <p:nvPr/>
        </p:nvGrpSpPr>
        <p:grpSpPr bwMode="auto">
          <a:xfrm>
            <a:off x="457200" y="457200"/>
            <a:ext cx="3470275" cy="914400"/>
            <a:chOff x="288" y="288"/>
            <a:chExt cx="2186" cy="576"/>
          </a:xfrm>
        </p:grpSpPr>
        <p:pic>
          <p:nvPicPr>
            <p:cNvPr id="215053" name="Picture 13"/>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215054" name="Text Box 14"/>
            <p:cNvSpPr txBox="1">
              <a:spLocks noChangeArrowheads="1"/>
            </p:cNvSpPr>
            <p:nvPr/>
          </p:nvSpPr>
          <p:spPr bwMode="auto">
            <a:xfrm>
              <a:off x="846" y="304"/>
              <a:ext cx="1628" cy="404"/>
            </a:xfrm>
            <a:prstGeom prst="rect">
              <a:avLst/>
            </a:prstGeom>
            <a:noFill/>
            <a:ln w="9525">
              <a:noFill/>
              <a:miter lim="800000"/>
              <a:headEnd/>
              <a:tailEnd/>
            </a:ln>
            <a:effectLst/>
          </p:spPr>
          <p:txBody>
            <a:bodyPr wrap="none">
              <a:spAutoFit/>
            </a:bodyPr>
            <a:lstStyle/>
            <a:p>
              <a:r>
                <a:rPr lang="en-US" b="1">
                  <a:solidFill>
                    <a:srgbClr val="995C0C"/>
                  </a:solidFill>
                  <a:effectLst>
                    <a:outerShdw blurRad="38100" dist="38100" dir="2700000" algn="tl">
                      <a:srgbClr val="C0C0C0"/>
                    </a:outerShdw>
                  </a:effectLst>
                </a:rPr>
                <a:t>Expanding Networks: </a:t>
              </a:r>
              <a:br>
                <a:rPr lang="en-US" b="1">
                  <a:solidFill>
                    <a:srgbClr val="995C0C"/>
                  </a:solidFill>
                  <a:effectLst>
                    <a:outerShdw blurRad="38100" dist="38100" dir="2700000" algn="tl">
                      <a:srgbClr val="C0C0C0"/>
                    </a:outerShdw>
                  </a:effectLst>
                </a:rPr>
              </a:br>
              <a:r>
                <a:rPr lang="en-US" b="1">
                  <a:solidFill>
                    <a:srgbClr val="995C0C"/>
                  </a:solidFill>
                  <a:effectLst>
                    <a:outerShdw blurRad="38100" dist="38100" dir="2700000" algn="tl">
                      <a:srgbClr val="C0C0C0"/>
                    </a:outerShdw>
                  </a:effectLst>
                </a:rPr>
                <a:t>Writing</a:t>
              </a:r>
              <a:endParaRPr lang="en-US">
                <a:solidFill>
                  <a:srgbClr val="995C0C"/>
                </a:solidFill>
              </a:endParaRPr>
            </a:p>
          </p:txBody>
        </p:sp>
      </p:grpSp>
      <p:sp>
        <p:nvSpPr>
          <p:cNvPr id="215044" name="AutoShape 4"/>
          <p:cNvSpPr>
            <a:spLocks noChangeArrowheads="1"/>
          </p:cNvSpPr>
          <p:nvPr/>
        </p:nvSpPr>
        <p:spPr bwMode="auto">
          <a:xfrm>
            <a:off x="5029200" y="533400"/>
            <a:ext cx="1270000" cy="609600"/>
          </a:xfrm>
          <a:prstGeom prst="cloudCallout">
            <a:avLst>
              <a:gd name="adj1" fmla="val 74875"/>
              <a:gd name="adj2" fmla="val 17190"/>
            </a:avLst>
          </a:prstGeom>
          <a:solidFill>
            <a:schemeClr val="bg1"/>
          </a:solidFill>
          <a:ln w="9525">
            <a:solidFill>
              <a:srgbClr val="0A56A4"/>
            </a:solidFill>
            <a:round/>
            <a:headEnd/>
            <a:tailEnd/>
          </a:ln>
          <a:effectLst/>
        </p:spPr>
        <p:txBody>
          <a:bodyPr wrap="none" anchor="ctr"/>
          <a:lstStyle/>
          <a:p>
            <a:pPr algn="ctr" eaLnBrk="0" hangingPunct="0"/>
            <a:r>
              <a:rPr lang="en-US" sz="2400" b="1">
                <a:solidFill>
                  <a:srgbClr val="0A56A4"/>
                </a:solidFill>
                <a:effectLst>
                  <a:outerShdw blurRad="38100" dist="38100" dir="2700000" algn="tl">
                    <a:srgbClr val="C0C0C0"/>
                  </a:outerShdw>
                </a:effectLst>
              </a:rPr>
              <a:t>Cool!</a:t>
            </a:r>
            <a:endParaRPr lang="en-US" b="1">
              <a:solidFill>
                <a:srgbClr val="0A56A4"/>
              </a:solidFill>
              <a:effectLst>
                <a:outerShdw blurRad="38100" dist="38100" dir="2700000" algn="tl">
                  <a:srgbClr val="C0C0C0"/>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046">
                                            <p:txEl>
                                              <p:pRg st="0" end="0"/>
                                            </p:txEl>
                                          </p:spTgt>
                                        </p:tgtEl>
                                        <p:attrNameLst>
                                          <p:attrName>style.visibility</p:attrName>
                                        </p:attrNameLst>
                                      </p:cBhvr>
                                      <p:to>
                                        <p:strVal val="visible"/>
                                      </p:to>
                                    </p:set>
                                    <p:animEffect transition="in" filter="fade">
                                      <p:cBhvr>
                                        <p:cTn id="7" dur="1000"/>
                                        <p:tgtEl>
                                          <p:spTgt spid="215046">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5043"/>
                                        </p:tgtEl>
                                        <p:attrNameLst>
                                          <p:attrName>style.visibility</p:attrName>
                                        </p:attrNameLst>
                                      </p:cBhvr>
                                      <p:to>
                                        <p:strVal val="visible"/>
                                      </p:to>
                                    </p:set>
                                    <p:animEffect transition="in" filter="fade">
                                      <p:cBhvr>
                                        <p:cTn id="11" dur="1000"/>
                                        <p:tgtEl>
                                          <p:spTgt spid="2150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5046">
                                            <p:txEl>
                                              <p:pRg st="2" end="2"/>
                                            </p:txEl>
                                          </p:spTgt>
                                        </p:tgtEl>
                                        <p:attrNameLst>
                                          <p:attrName>style.visibility</p:attrName>
                                        </p:attrNameLst>
                                      </p:cBhvr>
                                      <p:to>
                                        <p:strVal val="visible"/>
                                      </p:to>
                                    </p:set>
                                    <p:animEffect transition="in" filter="fade">
                                      <p:cBhvr>
                                        <p:cTn id="16" dur="1000"/>
                                        <p:tgtEl>
                                          <p:spTgt spid="21504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5047">
                                            <p:txEl>
                                              <p:pRg st="0" end="0"/>
                                            </p:txEl>
                                          </p:spTgt>
                                        </p:tgtEl>
                                        <p:attrNameLst>
                                          <p:attrName>style.visibility</p:attrName>
                                        </p:attrNameLst>
                                      </p:cBhvr>
                                      <p:to>
                                        <p:strVal val="visible"/>
                                      </p:to>
                                    </p:set>
                                    <p:animEffect transition="in" filter="fade">
                                      <p:cBhvr>
                                        <p:cTn id="21" dur="1000"/>
                                        <p:tgtEl>
                                          <p:spTgt spid="21504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5047">
                                            <p:txEl>
                                              <p:pRg st="2" end="2"/>
                                            </p:txEl>
                                          </p:spTgt>
                                        </p:tgtEl>
                                        <p:attrNameLst>
                                          <p:attrName>style.visibility</p:attrName>
                                        </p:attrNameLst>
                                      </p:cBhvr>
                                      <p:to>
                                        <p:strVal val="visible"/>
                                      </p:to>
                                    </p:set>
                                    <p:animEffect transition="in" filter="fade">
                                      <p:cBhvr>
                                        <p:cTn id="26" dur="1000"/>
                                        <p:tgtEl>
                                          <p:spTgt spid="21504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5047">
                                            <p:txEl>
                                              <p:pRg st="4" end="4"/>
                                            </p:txEl>
                                          </p:spTgt>
                                        </p:tgtEl>
                                        <p:attrNameLst>
                                          <p:attrName>style.visibility</p:attrName>
                                        </p:attrNameLst>
                                      </p:cBhvr>
                                      <p:to>
                                        <p:strVal val="visible"/>
                                      </p:to>
                                    </p:set>
                                    <p:animEffect transition="in" filter="fade">
                                      <p:cBhvr>
                                        <p:cTn id="31" dur="1000"/>
                                        <p:tgtEl>
                                          <p:spTgt spid="215047">
                                            <p:txEl>
                                              <p:pRg st="4" end="4"/>
                                            </p:txEl>
                                          </p:spTgt>
                                        </p:tgtEl>
                                      </p:cBhvr>
                                    </p:animEffect>
                                  </p:childTnLst>
                                </p:cTn>
                              </p:par>
                            </p:childTnLst>
                          </p:cTn>
                        </p:par>
                        <p:par>
                          <p:cTn id="32" fill="hold">
                            <p:stCondLst>
                              <p:cond delay="1000"/>
                            </p:stCondLst>
                            <p:childTnLst>
                              <p:par>
                                <p:cTn id="33" presetID="35" presetClass="entr" presetSubtype="0" fill="hold" nodeType="afterEffect">
                                  <p:stCondLst>
                                    <p:cond delay="0"/>
                                  </p:stCondLst>
                                  <p:childTnLst>
                                    <p:set>
                                      <p:cBhvr>
                                        <p:cTn id="34" dur="1" fill="hold">
                                          <p:stCondLst>
                                            <p:cond delay="0"/>
                                          </p:stCondLst>
                                        </p:cTn>
                                        <p:tgtEl>
                                          <p:spTgt spid="215045"/>
                                        </p:tgtEl>
                                        <p:attrNameLst>
                                          <p:attrName>style.visibility</p:attrName>
                                        </p:attrNameLst>
                                      </p:cBhvr>
                                      <p:to>
                                        <p:strVal val="visible"/>
                                      </p:to>
                                    </p:set>
                                    <p:animEffect transition="in" filter="fade">
                                      <p:cBhvr>
                                        <p:cTn id="35" dur="1000"/>
                                        <p:tgtEl>
                                          <p:spTgt spid="215045"/>
                                        </p:tgtEl>
                                      </p:cBhvr>
                                    </p:animEffect>
                                    <p:anim calcmode="lin" valueType="num">
                                      <p:cBhvr>
                                        <p:cTn id="36" dur="1000" fill="hold"/>
                                        <p:tgtEl>
                                          <p:spTgt spid="215045"/>
                                        </p:tgtEl>
                                        <p:attrNameLst>
                                          <p:attrName>style.rotation</p:attrName>
                                        </p:attrNameLst>
                                      </p:cBhvr>
                                      <p:tavLst>
                                        <p:tav tm="0">
                                          <p:val>
                                            <p:fltVal val="720"/>
                                          </p:val>
                                        </p:tav>
                                        <p:tav tm="100000">
                                          <p:val>
                                            <p:fltVal val="0"/>
                                          </p:val>
                                        </p:tav>
                                      </p:tavLst>
                                    </p:anim>
                                    <p:anim calcmode="lin" valueType="num">
                                      <p:cBhvr>
                                        <p:cTn id="37" dur="1000" fill="hold"/>
                                        <p:tgtEl>
                                          <p:spTgt spid="215045"/>
                                        </p:tgtEl>
                                        <p:attrNameLst>
                                          <p:attrName>ppt_h</p:attrName>
                                        </p:attrNameLst>
                                      </p:cBhvr>
                                      <p:tavLst>
                                        <p:tav tm="0">
                                          <p:val>
                                            <p:fltVal val="0"/>
                                          </p:val>
                                        </p:tav>
                                        <p:tav tm="100000">
                                          <p:val>
                                            <p:strVal val="#ppt_h"/>
                                          </p:val>
                                        </p:tav>
                                      </p:tavLst>
                                    </p:anim>
                                    <p:anim calcmode="lin" valueType="num">
                                      <p:cBhvr>
                                        <p:cTn id="38" dur="1000" fill="hold"/>
                                        <p:tgtEl>
                                          <p:spTgt spid="215045"/>
                                        </p:tgtEl>
                                        <p:attrNameLst>
                                          <p:attrName>ppt_w</p:attrName>
                                        </p:attrNameLst>
                                      </p:cBhvr>
                                      <p:tavLst>
                                        <p:tav tm="0">
                                          <p:val>
                                            <p:fltVal val="0"/>
                                          </p:val>
                                        </p:tav>
                                        <p:tav tm="100000">
                                          <p:val>
                                            <p:strVal val="#ppt_w"/>
                                          </p:val>
                                        </p:tav>
                                      </p:tavLst>
                                    </p:anim>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215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0BA61456-95EE-45A5-A0E8-F8FECF44AF4B}" type="slidenum">
              <a:rPr lang="en-US"/>
              <a:pPr/>
              <a:t>4</a:t>
            </a:fld>
            <a:endParaRPr lang="en-US"/>
          </a:p>
        </p:txBody>
      </p:sp>
      <p:sp>
        <p:nvSpPr>
          <p:cNvPr id="180226" name="Text Box 2"/>
          <p:cNvSpPr txBox="1">
            <a:spLocks noChangeArrowheads="1"/>
          </p:cNvSpPr>
          <p:nvPr/>
        </p:nvSpPr>
        <p:spPr bwMode="auto">
          <a:xfrm>
            <a:off x="4800600" y="838200"/>
            <a:ext cx="3886200" cy="4664075"/>
          </a:xfrm>
          <a:prstGeom prst="rect">
            <a:avLst/>
          </a:prstGeom>
          <a:noFill/>
          <a:ln w="9525">
            <a:noFill/>
            <a:miter lim="800000"/>
            <a:headEnd/>
            <a:tailEnd/>
          </a:ln>
          <a:effectLst/>
        </p:spPr>
        <p:txBody>
          <a:bodyPr>
            <a:spAutoFit/>
          </a:bodyPr>
          <a:lstStyle/>
          <a:p>
            <a:pPr marL="174625" indent="-174625" eaLnBrk="0" hangingPunct="0"/>
            <a:r>
              <a:rPr lang="en-US">
                <a:solidFill>
                  <a:srgbClr val="995C0C"/>
                </a:solidFill>
                <a:effectLst>
                  <a:outerShdw blurRad="38100" dist="38100" dir="2700000" algn="tl">
                    <a:srgbClr val="C0C0C0"/>
                  </a:outerShdw>
                </a:effectLst>
              </a:rPr>
              <a:t>•</a:t>
            </a:r>
            <a:r>
              <a:rPr lang="en-US">
                <a:effectLst>
                  <a:outerShdw blurRad="38100" dist="38100" dir="2700000" algn="tl">
                    <a:srgbClr val="C0C0C0"/>
                  </a:outerShdw>
                </a:effectLst>
              </a:rPr>
              <a:t> </a:t>
            </a:r>
            <a:r>
              <a:rPr lang="en-US" sz="2000">
                <a:solidFill>
                  <a:srgbClr val="995C0C"/>
                </a:solidFill>
                <a:effectLst>
                  <a:outerShdw blurRad="38100" dist="38100" dir="2700000" algn="tl">
                    <a:srgbClr val="C0C0C0"/>
                  </a:outerShdw>
                </a:effectLst>
              </a:rPr>
              <a:t>Between 1000 BCE and 1 CE world population rose from about 120 to about 250 million. </a:t>
            </a:r>
          </a:p>
          <a:p>
            <a:pPr marL="174625" indent="-174625" eaLnBrk="0" hangingPunct="0"/>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This rise was fueled by an acceleration in the </a:t>
            </a:r>
            <a:r>
              <a:rPr lang="en-US" sz="2000" i="1">
                <a:solidFill>
                  <a:srgbClr val="995C0C"/>
                </a:solidFill>
                <a:effectLst>
                  <a:outerShdw blurRad="38100" dist="38100" dir="2700000" algn="tl">
                    <a:srgbClr val="C0C0C0"/>
                  </a:outerShdw>
                </a:effectLst>
              </a:rPr>
              <a:t>rate</a:t>
            </a:r>
            <a:r>
              <a:rPr lang="en-US" sz="2000">
                <a:solidFill>
                  <a:srgbClr val="995C0C"/>
                </a:solidFill>
                <a:effectLst>
                  <a:outerShdw blurRad="38100" dist="38100" dir="2700000" algn="tl">
                    <a:srgbClr val="C0C0C0"/>
                  </a:outerShdw>
                </a:effectLst>
              </a:rPr>
              <a:t> of growth during this time. </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Between 3,000 and 1,000 BCE, it took about 1,600 years for world population to double.</a:t>
            </a:r>
          </a:p>
          <a:p>
            <a:pPr marL="174625" indent="-174625"/>
            <a:endParaRPr lang="en-US" sz="2000">
              <a:solidFill>
                <a:srgbClr val="995C0C"/>
              </a:solidFill>
              <a:effectLst>
                <a:outerShdw blurRad="38100" dist="38100" dir="2700000" algn="tl">
                  <a:srgbClr val="C0C0C0"/>
                </a:outerShdw>
              </a:effectLst>
            </a:endParaRPr>
          </a:p>
          <a:p>
            <a:pPr marL="174625" indent="-174625"/>
            <a:r>
              <a:rPr lang="en-US" sz="2000">
                <a:solidFill>
                  <a:srgbClr val="995C0C"/>
                </a:solidFill>
                <a:effectLst>
                  <a:outerShdw blurRad="38100" dist="38100" dir="2700000" algn="tl">
                    <a:srgbClr val="C0C0C0"/>
                  </a:outerShdw>
                </a:effectLst>
              </a:rPr>
              <a:t>• Between 1,000 BCE and 1 CE the doubling time was less than 1,000 years.</a:t>
            </a:r>
          </a:p>
        </p:txBody>
      </p:sp>
      <p:pic>
        <p:nvPicPr>
          <p:cNvPr id="180227" name="Picture 3"/>
          <p:cNvPicPr>
            <a:picLocks noChangeAspect="1" noChangeArrowheads="1"/>
          </p:cNvPicPr>
          <p:nvPr/>
        </p:nvPicPr>
        <p:blipFill>
          <a:blip r:embed="rId2"/>
          <a:srcRect/>
          <a:stretch>
            <a:fillRect/>
          </a:stretch>
        </p:blipFill>
        <p:spPr bwMode="auto">
          <a:xfrm>
            <a:off x="457200" y="1600200"/>
            <a:ext cx="4114800" cy="2700338"/>
          </a:xfrm>
          <a:prstGeom prst="rect">
            <a:avLst/>
          </a:prstGeom>
          <a:noFill/>
        </p:spPr>
      </p:pic>
      <p:sp>
        <p:nvSpPr>
          <p:cNvPr id="180231" name="Text Box 7"/>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0232" name="Picture 8"/>
          <p:cNvPicPr>
            <a:picLocks noChangeAspect="1" noChangeArrowheads="1"/>
          </p:cNvPicPr>
          <p:nvPr/>
        </p:nvPicPr>
        <p:blipFill>
          <a:blip r:embed="rId3"/>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0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0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C2A06529-18AD-4C83-9A16-E154110411E3}" type="slidenum">
              <a:rPr lang="en-US"/>
              <a:pPr/>
              <a:t>40</a:t>
            </a:fld>
            <a:endParaRPr lang="en-US"/>
          </a:p>
        </p:txBody>
      </p:sp>
      <p:sp>
        <p:nvSpPr>
          <p:cNvPr id="218120" name="Text Box 8"/>
          <p:cNvSpPr txBox="1">
            <a:spLocks noChangeArrowheads="1"/>
          </p:cNvSpPr>
          <p:nvPr/>
        </p:nvSpPr>
        <p:spPr bwMode="auto">
          <a:xfrm>
            <a:off x="6916738" y="5253038"/>
            <a:ext cx="1214437" cy="366712"/>
          </a:xfrm>
          <a:prstGeom prst="rect">
            <a:avLst/>
          </a:prstGeom>
          <a:noFill/>
          <a:ln w="9525">
            <a:noFill/>
            <a:miter lim="800000"/>
            <a:headEnd/>
            <a:tailEnd/>
          </a:ln>
          <a:effectLst/>
        </p:spPr>
        <p:txBody>
          <a:bodyPr anchor="ctr">
            <a:spAutoFit/>
          </a:bodyPr>
          <a:lstStyle/>
          <a:p>
            <a:pPr eaLnBrk="0" hangingPunct="0"/>
            <a:endParaRPr lang="en-US">
              <a:effectLst>
                <a:outerShdw blurRad="38100" dist="38100" dir="2700000" algn="tl">
                  <a:srgbClr val="C0C0C0"/>
                </a:outerShdw>
              </a:effectLst>
            </a:endParaRPr>
          </a:p>
        </p:txBody>
      </p:sp>
      <p:pic>
        <p:nvPicPr>
          <p:cNvPr id="218121" name="Picture 9"/>
          <p:cNvPicPr>
            <a:picLocks noChangeAspect="1" noChangeArrowheads="1"/>
          </p:cNvPicPr>
          <p:nvPr/>
        </p:nvPicPr>
        <p:blipFill>
          <a:blip r:embed="rId2"/>
          <a:srcRect/>
          <a:stretch>
            <a:fillRect/>
          </a:stretch>
        </p:blipFill>
        <p:spPr bwMode="auto">
          <a:xfrm>
            <a:off x="228600" y="4760913"/>
            <a:ext cx="7594600" cy="1909762"/>
          </a:xfrm>
          <a:prstGeom prst="rect">
            <a:avLst/>
          </a:prstGeom>
          <a:noFill/>
        </p:spPr>
      </p:pic>
      <p:pic>
        <p:nvPicPr>
          <p:cNvPr id="218114" name="Picture 2">
            <a:hlinkClick r:id="" action="ppaction://noaction"/>
          </p:cNvPr>
          <p:cNvPicPr>
            <a:picLocks noChangeAspect="1" noChangeArrowheads="1"/>
          </p:cNvPicPr>
          <p:nvPr/>
        </p:nvPicPr>
        <p:blipFill>
          <a:blip r:embed="rId3"/>
          <a:srcRect/>
          <a:stretch>
            <a:fillRect/>
          </a:stretch>
        </p:blipFill>
        <p:spPr bwMode="auto">
          <a:xfrm>
            <a:off x="3276600" y="2590800"/>
            <a:ext cx="1189038" cy="1189038"/>
          </a:xfrm>
          <a:prstGeom prst="rect">
            <a:avLst/>
          </a:prstGeom>
          <a:noFill/>
          <a:ln w="76200" cmpd="tri" algn="ctr">
            <a:solidFill>
              <a:srgbClr val="CD7C11"/>
            </a:solidFill>
            <a:miter lim="800000"/>
            <a:headEnd/>
            <a:tailEnd/>
          </a:ln>
          <a:effectLst/>
        </p:spPr>
      </p:pic>
      <p:sp>
        <p:nvSpPr>
          <p:cNvPr id="218115" name="Text Box 3"/>
          <p:cNvSpPr txBox="1">
            <a:spLocks noChangeArrowheads="1"/>
          </p:cNvSpPr>
          <p:nvPr/>
        </p:nvSpPr>
        <p:spPr bwMode="auto">
          <a:xfrm>
            <a:off x="2971800" y="38100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Buddhism</a:t>
            </a:r>
          </a:p>
        </p:txBody>
      </p:sp>
      <p:sp>
        <p:nvSpPr>
          <p:cNvPr id="218116" name="Text Box 4"/>
          <p:cNvSpPr txBox="1">
            <a:spLocks noChangeArrowheads="1"/>
          </p:cNvSpPr>
          <p:nvPr/>
        </p:nvSpPr>
        <p:spPr bwMode="auto">
          <a:xfrm>
            <a:off x="0" y="30480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Hinduism</a:t>
            </a:r>
          </a:p>
        </p:txBody>
      </p:sp>
      <p:sp>
        <p:nvSpPr>
          <p:cNvPr id="218117" name="Text Box 5"/>
          <p:cNvSpPr txBox="1">
            <a:spLocks noChangeArrowheads="1"/>
          </p:cNvSpPr>
          <p:nvPr/>
        </p:nvSpPr>
        <p:spPr bwMode="auto">
          <a:xfrm>
            <a:off x="4572000" y="41910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Christianity</a:t>
            </a:r>
          </a:p>
        </p:txBody>
      </p:sp>
      <p:sp>
        <p:nvSpPr>
          <p:cNvPr id="218118" name="Text Box 6"/>
          <p:cNvSpPr txBox="1">
            <a:spLocks noChangeArrowheads="1"/>
          </p:cNvSpPr>
          <p:nvPr/>
        </p:nvSpPr>
        <p:spPr bwMode="auto">
          <a:xfrm>
            <a:off x="1524000" y="3352800"/>
            <a:ext cx="1676400" cy="366713"/>
          </a:xfrm>
          <a:prstGeom prst="rect">
            <a:avLst/>
          </a:prstGeom>
          <a:noFill/>
          <a:ln w="9525">
            <a:noFill/>
            <a:miter lim="800000"/>
            <a:headEnd/>
            <a:tailEnd/>
          </a:ln>
          <a:effectLst/>
        </p:spPr>
        <p:txBody>
          <a:bodyPr anchor="ctr">
            <a:spAutoFit/>
          </a:bodyPr>
          <a:lstStyle/>
          <a:p>
            <a:pPr algn="ctr" eaLnBrk="0" hangingPunct="0"/>
            <a:r>
              <a:rPr lang="en-US">
                <a:solidFill>
                  <a:srgbClr val="995C0C"/>
                </a:solidFill>
                <a:effectLst>
                  <a:outerShdw blurRad="38100" dist="38100" dir="2700000" algn="tl">
                    <a:srgbClr val="C0C0C0"/>
                  </a:outerShdw>
                </a:effectLst>
              </a:rPr>
              <a:t>Judaism</a:t>
            </a:r>
          </a:p>
        </p:txBody>
      </p:sp>
      <p:pic>
        <p:nvPicPr>
          <p:cNvPr id="218119" name="Picture 7">
            <a:hlinkClick r:id="" action="ppaction://noaction"/>
          </p:cNvPr>
          <p:cNvPicPr>
            <a:picLocks noChangeAspect="1" noChangeArrowheads="1"/>
          </p:cNvPicPr>
          <p:nvPr/>
        </p:nvPicPr>
        <p:blipFill>
          <a:blip r:embed="rId4"/>
          <a:srcRect b="22580"/>
          <a:stretch>
            <a:fillRect/>
          </a:stretch>
        </p:blipFill>
        <p:spPr bwMode="auto">
          <a:xfrm>
            <a:off x="1828800" y="2133600"/>
            <a:ext cx="1189038" cy="1189038"/>
          </a:xfrm>
          <a:prstGeom prst="rect">
            <a:avLst/>
          </a:prstGeom>
          <a:noFill/>
          <a:ln w="76200" cmpd="tri" algn="ctr">
            <a:solidFill>
              <a:srgbClr val="CD7C11"/>
            </a:solidFill>
            <a:miter lim="800000"/>
            <a:headEnd/>
            <a:tailEnd/>
          </a:ln>
          <a:effectLst/>
        </p:spPr>
      </p:pic>
      <p:pic>
        <p:nvPicPr>
          <p:cNvPr id="218122" name="Picture 10">
            <a:hlinkClick r:id="" action="ppaction://noaction"/>
          </p:cNvPr>
          <p:cNvPicPr>
            <a:picLocks noChangeAspect="1" noChangeArrowheads="1"/>
          </p:cNvPicPr>
          <p:nvPr/>
        </p:nvPicPr>
        <p:blipFill>
          <a:blip r:embed="rId5"/>
          <a:srcRect t="3334" r="690" b="16666"/>
          <a:stretch>
            <a:fillRect/>
          </a:stretch>
        </p:blipFill>
        <p:spPr bwMode="auto">
          <a:xfrm>
            <a:off x="304800" y="1828800"/>
            <a:ext cx="1189038" cy="1189038"/>
          </a:xfrm>
          <a:prstGeom prst="rect">
            <a:avLst/>
          </a:prstGeom>
          <a:noFill/>
          <a:ln w="76200" cmpd="tri" algn="ctr">
            <a:solidFill>
              <a:srgbClr val="CD7C11"/>
            </a:solidFill>
            <a:miter lim="800000"/>
            <a:headEnd/>
            <a:tailEnd/>
          </a:ln>
          <a:effectLst/>
        </p:spPr>
      </p:pic>
      <p:pic>
        <p:nvPicPr>
          <p:cNvPr id="218123" name="Picture 11">
            <a:hlinkClick r:id="" action="ppaction://noaction"/>
          </p:cNvPr>
          <p:cNvPicPr>
            <a:picLocks noChangeAspect="1" noChangeArrowheads="1"/>
          </p:cNvPicPr>
          <p:nvPr/>
        </p:nvPicPr>
        <p:blipFill>
          <a:blip r:embed="rId6"/>
          <a:srcRect b="19998"/>
          <a:stretch>
            <a:fillRect/>
          </a:stretch>
        </p:blipFill>
        <p:spPr bwMode="auto">
          <a:xfrm>
            <a:off x="4876800" y="2971800"/>
            <a:ext cx="1192213" cy="1189038"/>
          </a:xfrm>
          <a:prstGeom prst="rect">
            <a:avLst/>
          </a:prstGeom>
          <a:noFill/>
          <a:ln w="76200" cmpd="tri" algn="ctr">
            <a:solidFill>
              <a:srgbClr val="CD7C11"/>
            </a:solidFill>
            <a:miter lim="800000"/>
            <a:headEnd/>
            <a:tailEnd/>
          </a:ln>
          <a:effectLst/>
        </p:spPr>
      </p:pic>
      <p:grpSp>
        <p:nvGrpSpPr>
          <p:cNvPr id="218125" name="Group 13"/>
          <p:cNvGrpSpPr>
            <a:grpSpLocks/>
          </p:cNvGrpSpPr>
          <p:nvPr/>
        </p:nvGrpSpPr>
        <p:grpSpPr bwMode="auto">
          <a:xfrm>
            <a:off x="457200" y="409575"/>
            <a:ext cx="4268788" cy="962025"/>
            <a:chOff x="288" y="258"/>
            <a:chExt cx="2689" cy="606"/>
          </a:xfrm>
        </p:grpSpPr>
        <p:pic>
          <p:nvPicPr>
            <p:cNvPr id="218126" name="Picture 14"/>
            <p:cNvPicPr>
              <a:picLocks noChangeAspect="1" noChangeArrowheads="1"/>
            </p:cNvPicPr>
            <p:nvPr/>
          </p:nvPicPr>
          <p:blipFill>
            <a:blip r:embed="rId7"/>
            <a:srcRect l="12903" r="9677"/>
            <a:stretch>
              <a:fillRect/>
            </a:stretch>
          </p:blipFill>
          <p:spPr bwMode="auto">
            <a:xfrm>
              <a:off x="288" y="288"/>
              <a:ext cx="576" cy="576"/>
            </a:xfrm>
            <a:prstGeom prst="rect">
              <a:avLst/>
            </a:prstGeom>
            <a:noFill/>
          </p:spPr>
        </p:pic>
        <p:sp>
          <p:nvSpPr>
            <p:cNvPr id="218127" name="Text Box 15"/>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Religions</a:t>
              </a:r>
              <a:endParaRPr lang="en-US" sz="2400">
                <a:solidFill>
                  <a:srgbClr val="995C0C"/>
                </a:solidFill>
              </a:endParaRPr>
            </a:p>
          </p:txBody>
        </p:sp>
      </p:grpSp>
      <p:pic>
        <p:nvPicPr>
          <p:cNvPr id="218128" name="Picture 16" descr="mundo-left"/>
          <p:cNvPicPr>
            <a:picLocks noChangeAspect="1" noChangeArrowheads="1"/>
          </p:cNvPicPr>
          <p:nvPr/>
        </p:nvPicPr>
        <p:blipFill>
          <a:blip r:embed="rId8"/>
          <a:srcRect/>
          <a:stretch>
            <a:fillRect/>
          </a:stretch>
        </p:blipFill>
        <p:spPr bwMode="auto">
          <a:xfrm rot="900000">
            <a:off x="6934200" y="2971800"/>
            <a:ext cx="1828800" cy="1820863"/>
          </a:xfrm>
          <a:prstGeom prst="rect">
            <a:avLst/>
          </a:prstGeom>
          <a:noFill/>
        </p:spPr>
      </p:pic>
      <p:sp>
        <p:nvSpPr>
          <p:cNvPr id="218129" name="AutoShape 17"/>
          <p:cNvSpPr>
            <a:spLocks noChangeArrowheads="1"/>
          </p:cNvSpPr>
          <p:nvPr/>
        </p:nvSpPr>
        <p:spPr bwMode="auto">
          <a:xfrm>
            <a:off x="4343400" y="228600"/>
            <a:ext cx="4572000" cy="2362200"/>
          </a:xfrm>
          <a:prstGeom prst="wedgeEllipseCallout">
            <a:avLst>
              <a:gd name="adj1" fmla="val 16773"/>
              <a:gd name="adj2" fmla="val 69625"/>
            </a:avLst>
          </a:prstGeom>
          <a:solidFill>
            <a:schemeClr val="bg1"/>
          </a:solidFill>
          <a:ln w="9525" algn="ctr">
            <a:solidFill>
              <a:srgbClr val="0A56A4"/>
            </a:solidFill>
            <a:miter lim="800000"/>
            <a:headEnd/>
            <a:tailEnd/>
          </a:ln>
          <a:effectLst/>
        </p:spPr>
        <p:txBody>
          <a:bodyPr anchor="ctr"/>
          <a:lstStyle/>
          <a:p>
            <a:pPr algn="ctr"/>
            <a:r>
              <a:rPr lang="en-US" b="1">
                <a:solidFill>
                  <a:srgbClr val="0A56A4"/>
                </a:solidFill>
              </a:rPr>
              <a:t>What is a world religion? It’s a belief system that embraces people of differing languages and cultural traditions. Religions that spread during Big Era Four were: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8125"/>
                                        </p:tgtEl>
                                        <p:attrNameLst>
                                          <p:attrName>style.visibility</p:attrName>
                                        </p:attrNameLst>
                                      </p:cBhvr>
                                      <p:to>
                                        <p:strVal val="visible"/>
                                      </p:to>
                                    </p:set>
                                    <p:animEffect transition="in" filter="fade">
                                      <p:cBhvr>
                                        <p:cTn id="7" dur="1000"/>
                                        <p:tgtEl>
                                          <p:spTgt spid="218125"/>
                                        </p:tgtEl>
                                      </p:cBhvr>
                                    </p:animEffect>
                                  </p:childTnLst>
                                </p:cTn>
                              </p:par>
                            </p:childTnLst>
                          </p:cTn>
                        </p:par>
                        <p:par>
                          <p:cTn id="8" fill="hold">
                            <p:stCondLst>
                              <p:cond delay="1000"/>
                            </p:stCondLst>
                            <p:childTnLst>
                              <p:par>
                                <p:cTn id="9" presetID="35" presetClass="entr" presetSubtype="0" fill="hold" nodeType="afterEffect">
                                  <p:stCondLst>
                                    <p:cond delay="0"/>
                                  </p:stCondLst>
                                  <p:childTnLst>
                                    <p:set>
                                      <p:cBhvr>
                                        <p:cTn id="10" dur="1" fill="hold">
                                          <p:stCondLst>
                                            <p:cond delay="0"/>
                                          </p:stCondLst>
                                        </p:cTn>
                                        <p:tgtEl>
                                          <p:spTgt spid="218128"/>
                                        </p:tgtEl>
                                        <p:attrNameLst>
                                          <p:attrName>style.visibility</p:attrName>
                                        </p:attrNameLst>
                                      </p:cBhvr>
                                      <p:to>
                                        <p:strVal val="visible"/>
                                      </p:to>
                                    </p:set>
                                    <p:animEffect transition="in" filter="fade">
                                      <p:cBhvr>
                                        <p:cTn id="11" dur="1000"/>
                                        <p:tgtEl>
                                          <p:spTgt spid="218128"/>
                                        </p:tgtEl>
                                      </p:cBhvr>
                                    </p:animEffect>
                                    <p:anim calcmode="lin" valueType="num">
                                      <p:cBhvr>
                                        <p:cTn id="12" dur="1000" fill="hold"/>
                                        <p:tgtEl>
                                          <p:spTgt spid="218128"/>
                                        </p:tgtEl>
                                        <p:attrNameLst>
                                          <p:attrName>style.rotation</p:attrName>
                                        </p:attrNameLst>
                                      </p:cBhvr>
                                      <p:tavLst>
                                        <p:tav tm="0">
                                          <p:val>
                                            <p:fltVal val="720"/>
                                          </p:val>
                                        </p:tav>
                                        <p:tav tm="100000">
                                          <p:val>
                                            <p:fltVal val="0"/>
                                          </p:val>
                                        </p:tav>
                                      </p:tavLst>
                                    </p:anim>
                                    <p:anim calcmode="lin" valueType="num">
                                      <p:cBhvr>
                                        <p:cTn id="13" dur="1000" fill="hold"/>
                                        <p:tgtEl>
                                          <p:spTgt spid="218128"/>
                                        </p:tgtEl>
                                        <p:attrNameLst>
                                          <p:attrName>ppt_h</p:attrName>
                                        </p:attrNameLst>
                                      </p:cBhvr>
                                      <p:tavLst>
                                        <p:tav tm="0">
                                          <p:val>
                                            <p:fltVal val="0"/>
                                          </p:val>
                                        </p:tav>
                                        <p:tav tm="100000">
                                          <p:val>
                                            <p:strVal val="#ppt_h"/>
                                          </p:val>
                                        </p:tav>
                                      </p:tavLst>
                                    </p:anim>
                                    <p:anim calcmode="lin" valueType="num">
                                      <p:cBhvr>
                                        <p:cTn id="14" dur="1000" fill="hold"/>
                                        <p:tgtEl>
                                          <p:spTgt spid="218128"/>
                                        </p:tgtEl>
                                        <p:attrNameLst>
                                          <p:attrName>ppt_w</p:attrName>
                                        </p:attrNameLst>
                                      </p:cBhvr>
                                      <p:tavLst>
                                        <p:tav tm="0">
                                          <p:val>
                                            <p:fltVal val="0"/>
                                          </p:val>
                                        </p:tav>
                                        <p:tav tm="100000">
                                          <p:val>
                                            <p:strVal val="#ppt_w"/>
                                          </p:val>
                                        </p:tav>
                                      </p:tavLst>
                                    </p:anim>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218129"/>
                                        </p:tgtEl>
                                        <p:attrNameLst>
                                          <p:attrName>style.visibility</p:attrName>
                                        </p:attrNameLst>
                                      </p:cBhvr>
                                      <p:to>
                                        <p:strVal val="visible"/>
                                      </p:to>
                                    </p:set>
                                  </p:childTnLst>
                                </p:cTn>
                              </p:par>
                            </p:childTnLst>
                          </p:cTn>
                        </p:par>
                        <p:par>
                          <p:cTn id="18" fill="hold">
                            <p:stCondLst>
                              <p:cond delay="2000"/>
                            </p:stCondLst>
                            <p:childTnLst>
                              <p:par>
                                <p:cTn id="19" presetID="10" presetClass="entr" presetSubtype="0" fill="hold" grpId="1" nodeType="afterEffect">
                                  <p:stCondLst>
                                    <p:cond delay="0"/>
                                  </p:stCondLst>
                                  <p:childTnLst>
                                    <p:set>
                                      <p:cBhvr>
                                        <p:cTn id="20" dur="1" fill="hold">
                                          <p:stCondLst>
                                            <p:cond delay="0"/>
                                          </p:stCondLst>
                                        </p:cTn>
                                        <p:tgtEl>
                                          <p:spTgt spid="218129"/>
                                        </p:tgtEl>
                                        <p:attrNameLst>
                                          <p:attrName>style.visibility</p:attrName>
                                        </p:attrNameLst>
                                      </p:cBhvr>
                                      <p:to>
                                        <p:strVal val="visible"/>
                                      </p:to>
                                    </p:set>
                                    <p:animEffect transition="in" filter="fade">
                                      <p:cBhvr>
                                        <p:cTn id="21" dur="1000"/>
                                        <p:tgtEl>
                                          <p:spTgt spid="218129"/>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nodeType="clickEffect">
                                  <p:stCondLst>
                                    <p:cond delay="0"/>
                                  </p:stCondLst>
                                  <p:childTnLst>
                                    <p:set>
                                      <p:cBhvr>
                                        <p:cTn id="25" dur="1" fill="hold">
                                          <p:stCondLst>
                                            <p:cond delay="0"/>
                                          </p:stCondLst>
                                        </p:cTn>
                                        <p:tgtEl>
                                          <p:spTgt spid="218122"/>
                                        </p:tgtEl>
                                        <p:attrNameLst>
                                          <p:attrName>style.visibility</p:attrName>
                                        </p:attrNameLst>
                                      </p:cBhvr>
                                      <p:to>
                                        <p:strVal val="visible"/>
                                      </p:to>
                                    </p:set>
                                    <p:anim calcmode="lin" valueType="num">
                                      <p:cBhvr>
                                        <p:cTn id="26" dur="500" fill="hold"/>
                                        <p:tgtEl>
                                          <p:spTgt spid="218122"/>
                                        </p:tgtEl>
                                        <p:attrNameLst>
                                          <p:attrName>ppt_x</p:attrName>
                                        </p:attrNameLst>
                                      </p:cBhvr>
                                      <p:tavLst>
                                        <p:tav tm="0">
                                          <p:val>
                                            <p:strVal val="#ppt_x-#ppt_w/2"/>
                                          </p:val>
                                        </p:tav>
                                        <p:tav tm="100000">
                                          <p:val>
                                            <p:strVal val="#ppt_x"/>
                                          </p:val>
                                        </p:tav>
                                      </p:tavLst>
                                    </p:anim>
                                    <p:anim calcmode="lin" valueType="num">
                                      <p:cBhvr>
                                        <p:cTn id="27" dur="500" fill="hold"/>
                                        <p:tgtEl>
                                          <p:spTgt spid="218122"/>
                                        </p:tgtEl>
                                        <p:attrNameLst>
                                          <p:attrName>ppt_y</p:attrName>
                                        </p:attrNameLst>
                                      </p:cBhvr>
                                      <p:tavLst>
                                        <p:tav tm="0">
                                          <p:val>
                                            <p:strVal val="#ppt_y"/>
                                          </p:val>
                                        </p:tav>
                                        <p:tav tm="100000">
                                          <p:val>
                                            <p:strVal val="#ppt_y"/>
                                          </p:val>
                                        </p:tav>
                                      </p:tavLst>
                                    </p:anim>
                                    <p:anim calcmode="lin" valueType="num">
                                      <p:cBhvr>
                                        <p:cTn id="28" dur="500" fill="hold"/>
                                        <p:tgtEl>
                                          <p:spTgt spid="218122"/>
                                        </p:tgtEl>
                                        <p:attrNameLst>
                                          <p:attrName>ppt_w</p:attrName>
                                        </p:attrNameLst>
                                      </p:cBhvr>
                                      <p:tavLst>
                                        <p:tav tm="0">
                                          <p:val>
                                            <p:fltVal val="0"/>
                                          </p:val>
                                        </p:tav>
                                        <p:tav tm="100000">
                                          <p:val>
                                            <p:strVal val="#ppt_w"/>
                                          </p:val>
                                        </p:tav>
                                      </p:tavLst>
                                    </p:anim>
                                    <p:anim calcmode="lin" valueType="num">
                                      <p:cBhvr>
                                        <p:cTn id="29" dur="500" fill="hold"/>
                                        <p:tgtEl>
                                          <p:spTgt spid="218122"/>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7" presetClass="entr" presetSubtype="8" fill="hold" grpId="0" nodeType="afterEffect">
                                  <p:stCondLst>
                                    <p:cond delay="0"/>
                                  </p:stCondLst>
                                  <p:childTnLst>
                                    <p:set>
                                      <p:cBhvr>
                                        <p:cTn id="32" dur="1" fill="hold">
                                          <p:stCondLst>
                                            <p:cond delay="0"/>
                                          </p:stCondLst>
                                        </p:cTn>
                                        <p:tgtEl>
                                          <p:spTgt spid="218116"/>
                                        </p:tgtEl>
                                        <p:attrNameLst>
                                          <p:attrName>style.visibility</p:attrName>
                                        </p:attrNameLst>
                                      </p:cBhvr>
                                      <p:to>
                                        <p:strVal val="visible"/>
                                      </p:to>
                                    </p:set>
                                    <p:anim calcmode="lin" valueType="num">
                                      <p:cBhvr>
                                        <p:cTn id="33" dur="500" fill="hold"/>
                                        <p:tgtEl>
                                          <p:spTgt spid="218116"/>
                                        </p:tgtEl>
                                        <p:attrNameLst>
                                          <p:attrName>ppt_x</p:attrName>
                                        </p:attrNameLst>
                                      </p:cBhvr>
                                      <p:tavLst>
                                        <p:tav tm="0">
                                          <p:val>
                                            <p:strVal val="#ppt_x-#ppt_w/2"/>
                                          </p:val>
                                        </p:tav>
                                        <p:tav tm="100000">
                                          <p:val>
                                            <p:strVal val="#ppt_x"/>
                                          </p:val>
                                        </p:tav>
                                      </p:tavLst>
                                    </p:anim>
                                    <p:anim calcmode="lin" valueType="num">
                                      <p:cBhvr>
                                        <p:cTn id="34" dur="500" fill="hold"/>
                                        <p:tgtEl>
                                          <p:spTgt spid="218116"/>
                                        </p:tgtEl>
                                        <p:attrNameLst>
                                          <p:attrName>ppt_y</p:attrName>
                                        </p:attrNameLst>
                                      </p:cBhvr>
                                      <p:tavLst>
                                        <p:tav tm="0">
                                          <p:val>
                                            <p:strVal val="#ppt_y"/>
                                          </p:val>
                                        </p:tav>
                                        <p:tav tm="100000">
                                          <p:val>
                                            <p:strVal val="#ppt_y"/>
                                          </p:val>
                                        </p:tav>
                                      </p:tavLst>
                                    </p:anim>
                                    <p:anim calcmode="lin" valueType="num">
                                      <p:cBhvr>
                                        <p:cTn id="35" dur="500" fill="hold"/>
                                        <p:tgtEl>
                                          <p:spTgt spid="218116"/>
                                        </p:tgtEl>
                                        <p:attrNameLst>
                                          <p:attrName>ppt_w</p:attrName>
                                        </p:attrNameLst>
                                      </p:cBhvr>
                                      <p:tavLst>
                                        <p:tav tm="0">
                                          <p:val>
                                            <p:fltVal val="0"/>
                                          </p:val>
                                        </p:tav>
                                        <p:tav tm="100000">
                                          <p:val>
                                            <p:strVal val="#ppt_w"/>
                                          </p:val>
                                        </p:tav>
                                      </p:tavLst>
                                    </p:anim>
                                    <p:anim calcmode="lin" valueType="num">
                                      <p:cBhvr>
                                        <p:cTn id="36" dur="500" fill="hold"/>
                                        <p:tgtEl>
                                          <p:spTgt spid="218116"/>
                                        </p:tgtEl>
                                        <p:attrNameLst>
                                          <p:attrName>ppt_h</p:attrName>
                                        </p:attrNameLst>
                                      </p:cBhvr>
                                      <p:tavLst>
                                        <p:tav tm="0">
                                          <p:val>
                                            <p:strVal val="#ppt_h"/>
                                          </p:val>
                                        </p:tav>
                                        <p:tav tm="100000">
                                          <p:val>
                                            <p:strVal val="#ppt_h"/>
                                          </p:val>
                                        </p:tav>
                                      </p:tavLst>
                                    </p:anim>
                                  </p:childTnLst>
                                </p:cTn>
                              </p:par>
                            </p:childTnLst>
                          </p:cTn>
                        </p:par>
                        <p:par>
                          <p:cTn id="37" fill="hold">
                            <p:stCondLst>
                              <p:cond delay="1000"/>
                            </p:stCondLst>
                            <p:childTnLst>
                              <p:par>
                                <p:cTn id="38" presetID="17" presetClass="entr" presetSubtype="8" fill="hold" nodeType="afterEffect">
                                  <p:stCondLst>
                                    <p:cond delay="0"/>
                                  </p:stCondLst>
                                  <p:childTnLst>
                                    <p:set>
                                      <p:cBhvr>
                                        <p:cTn id="39" dur="1" fill="hold">
                                          <p:stCondLst>
                                            <p:cond delay="0"/>
                                          </p:stCondLst>
                                        </p:cTn>
                                        <p:tgtEl>
                                          <p:spTgt spid="218119"/>
                                        </p:tgtEl>
                                        <p:attrNameLst>
                                          <p:attrName>style.visibility</p:attrName>
                                        </p:attrNameLst>
                                      </p:cBhvr>
                                      <p:to>
                                        <p:strVal val="visible"/>
                                      </p:to>
                                    </p:set>
                                    <p:anim calcmode="lin" valueType="num">
                                      <p:cBhvr>
                                        <p:cTn id="40" dur="500" fill="hold"/>
                                        <p:tgtEl>
                                          <p:spTgt spid="218119"/>
                                        </p:tgtEl>
                                        <p:attrNameLst>
                                          <p:attrName>ppt_x</p:attrName>
                                        </p:attrNameLst>
                                      </p:cBhvr>
                                      <p:tavLst>
                                        <p:tav tm="0">
                                          <p:val>
                                            <p:strVal val="#ppt_x-#ppt_w/2"/>
                                          </p:val>
                                        </p:tav>
                                        <p:tav tm="100000">
                                          <p:val>
                                            <p:strVal val="#ppt_x"/>
                                          </p:val>
                                        </p:tav>
                                      </p:tavLst>
                                    </p:anim>
                                    <p:anim calcmode="lin" valueType="num">
                                      <p:cBhvr>
                                        <p:cTn id="41" dur="500" fill="hold"/>
                                        <p:tgtEl>
                                          <p:spTgt spid="218119"/>
                                        </p:tgtEl>
                                        <p:attrNameLst>
                                          <p:attrName>ppt_y</p:attrName>
                                        </p:attrNameLst>
                                      </p:cBhvr>
                                      <p:tavLst>
                                        <p:tav tm="0">
                                          <p:val>
                                            <p:strVal val="#ppt_y"/>
                                          </p:val>
                                        </p:tav>
                                        <p:tav tm="100000">
                                          <p:val>
                                            <p:strVal val="#ppt_y"/>
                                          </p:val>
                                        </p:tav>
                                      </p:tavLst>
                                    </p:anim>
                                    <p:anim calcmode="lin" valueType="num">
                                      <p:cBhvr>
                                        <p:cTn id="42" dur="500" fill="hold"/>
                                        <p:tgtEl>
                                          <p:spTgt spid="218119"/>
                                        </p:tgtEl>
                                        <p:attrNameLst>
                                          <p:attrName>ppt_w</p:attrName>
                                        </p:attrNameLst>
                                      </p:cBhvr>
                                      <p:tavLst>
                                        <p:tav tm="0">
                                          <p:val>
                                            <p:fltVal val="0"/>
                                          </p:val>
                                        </p:tav>
                                        <p:tav tm="100000">
                                          <p:val>
                                            <p:strVal val="#ppt_w"/>
                                          </p:val>
                                        </p:tav>
                                      </p:tavLst>
                                    </p:anim>
                                    <p:anim calcmode="lin" valueType="num">
                                      <p:cBhvr>
                                        <p:cTn id="43" dur="500" fill="hold"/>
                                        <p:tgtEl>
                                          <p:spTgt spid="218119"/>
                                        </p:tgtEl>
                                        <p:attrNameLst>
                                          <p:attrName>ppt_h</p:attrName>
                                        </p:attrNameLst>
                                      </p:cBhvr>
                                      <p:tavLst>
                                        <p:tav tm="0">
                                          <p:val>
                                            <p:strVal val="#ppt_h"/>
                                          </p:val>
                                        </p:tav>
                                        <p:tav tm="100000">
                                          <p:val>
                                            <p:strVal val="#ppt_h"/>
                                          </p:val>
                                        </p:tav>
                                      </p:tavLst>
                                    </p:anim>
                                  </p:childTnLst>
                                </p:cTn>
                              </p:par>
                            </p:childTnLst>
                          </p:cTn>
                        </p:par>
                        <p:par>
                          <p:cTn id="44" fill="hold">
                            <p:stCondLst>
                              <p:cond delay="1500"/>
                            </p:stCondLst>
                            <p:childTnLst>
                              <p:par>
                                <p:cTn id="45" presetID="17" presetClass="entr" presetSubtype="8" fill="hold" grpId="0" nodeType="afterEffect">
                                  <p:stCondLst>
                                    <p:cond delay="0"/>
                                  </p:stCondLst>
                                  <p:childTnLst>
                                    <p:set>
                                      <p:cBhvr>
                                        <p:cTn id="46" dur="1" fill="hold">
                                          <p:stCondLst>
                                            <p:cond delay="0"/>
                                          </p:stCondLst>
                                        </p:cTn>
                                        <p:tgtEl>
                                          <p:spTgt spid="218118"/>
                                        </p:tgtEl>
                                        <p:attrNameLst>
                                          <p:attrName>style.visibility</p:attrName>
                                        </p:attrNameLst>
                                      </p:cBhvr>
                                      <p:to>
                                        <p:strVal val="visible"/>
                                      </p:to>
                                    </p:set>
                                    <p:anim calcmode="lin" valueType="num">
                                      <p:cBhvr>
                                        <p:cTn id="47" dur="500" fill="hold"/>
                                        <p:tgtEl>
                                          <p:spTgt spid="218118"/>
                                        </p:tgtEl>
                                        <p:attrNameLst>
                                          <p:attrName>ppt_x</p:attrName>
                                        </p:attrNameLst>
                                      </p:cBhvr>
                                      <p:tavLst>
                                        <p:tav tm="0">
                                          <p:val>
                                            <p:strVal val="#ppt_x-#ppt_w/2"/>
                                          </p:val>
                                        </p:tav>
                                        <p:tav tm="100000">
                                          <p:val>
                                            <p:strVal val="#ppt_x"/>
                                          </p:val>
                                        </p:tav>
                                      </p:tavLst>
                                    </p:anim>
                                    <p:anim calcmode="lin" valueType="num">
                                      <p:cBhvr>
                                        <p:cTn id="48" dur="500" fill="hold"/>
                                        <p:tgtEl>
                                          <p:spTgt spid="218118"/>
                                        </p:tgtEl>
                                        <p:attrNameLst>
                                          <p:attrName>ppt_y</p:attrName>
                                        </p:attrNameLst>
                                      </p:cBhvr>
                                      <p:tavLst>
                                        <p:tav tm="0">
                                          <p:val>
                                            <p:strVal val="#ppt_y"/>
                                          </p:val>
                                        </p:tav>
                                        <p:tav tm="100000">
                                          <p:val>
                                            <p:strVal val="#ppt_y"/>
                                          </p:val>
                                        </p:tav>
                                      </p:tavLst>
                                    </p:anim>
                                    <p:anim calcmode="lin" valueType="num">
                                      <p:cBhvr>
                                        <p:cTn id="49" dur="500" fill="hold"/>
                                        <p:tgtEl>
                                          <p:spTgt spid="218118"/>
                                        </p:tgtEl>
                                        <p:attrNameLst>
                                          <p:attrName>ppt_w</p:attrName>
                                        </p:attrNameLst>
                                      </p:cBhvr>
                                      <p:tavLst>
                                        <p:tav tm="0">
                                          <p:val>
                                            <p:fltVal val="0"/>
                                          </p:val>
                                        </p:tav>
                                        <p:tav tm="100000">
                                          <p:val>
                                            <p:strVal val="#ppt_w"/>
                                          </p:val>
                                        </p:tav>
                                      </p:tavLst>
                                    </p:anim>
                                    <p:anim calcmode="lin" valueType="num">
                                      <p:cBhvr>
                                        <p:cTn id="50" dur="500" fill="hold"/>
                                        <p:tgtEl>
                                          <p:spTgt spid="218118"/>
                                        </p:tgtEl>
                                        <p:attrNameLst>
                                          <p:attrName>ppt_h</p:attrName>
                                        </p:attrNameLst>
                                      </p:cBhvr>
                                      <p:tavLst>
                                        <p:tav tm="0">
                                          <p:val>
                                            <p:strVal val="#ppt_h"/>
                                          </p:val>
                                        </p:tav>
                                        <p:tav tm="100000">
                                          <p:val>
                                            <p:strVal val="#ppt_h"/>
                                          </p:val>
                                        </p:tav>
                                      </p:tavLst>
                                    </p:anim>
                                  </p:childTnLst>
                                </p:cTn>
                              </p:par>
                            </p:childTnLst>
                          </p:cTn>
                        </p:par>
                        <p:par>
                          <p:cTn id="51" fill="hold">
                            <p:stCondLst>
                              <p:cond delay="2000"/>
                            </p:stCondLst>
                            <p:childTnLst>
                              <p:par>
                                <p:cTn id="52" presetID="17" presetClass="entr" presetSubtype="8" fill="hold" nodeType="afterEffect">
                                  <p:stCondLst>
                                    <p:cond delay="0"/>
                                  </p:stCondLst>
                                  <p:childTnLst>
                                    <p:set>
                                      <p:cBhvr>
                                        <p:cTn id="53" dur="1" fill="hold">
                                          <p:stCondLst>
                                            <p:cond delay="0"/>
                                          </p:stCondLst>
                                        </p:cTn>
                                        <p:tgtEl>
                                          <p:spTgt spid="218114"/>
                                        </p:tgtEl>
                                        <p:attrNameLst>
                                          <p:attrName>style.visibility</p:attrName>
                                        </p:attrNameLst>
                                      </p:cBhvr>
                                      <p:to>
                                        <p:strVal val="visible"/>
                                      </p:to>
                                    </p:set>
                                    <p:anim calcmode="lin" valueType="num">
                                      <p:cBhvr>
                                        <p:cTn id="54" dur="500" fill="hold"/>
                                        <p:tgtEl>
                                          <p:spTgt spid="218114"/>
                                        </p:tgtEl>
                                        <p:attrNameLst>
                                          <p:attrName>ppt_x</p:attrName>
                                        </p:attrNameLst>
                                      </p:cBhvr>
                                      <p:tavLst>
                                        <p:tav tm="0">
                                          <p:val>
                                            <p:strVal val="#ppt_x-#ppt_w/2"/>
                                          </p:val>
                                        </p:tav>
                                        <p:tav tm="100000">
                                          <p:val>
                                            <p:strVal val="#ppt_x"/>
                                          </p:val>
                                        </p:tav>
                                      </p:tavLst>
                                    </p:anim>
                                    <p:anim calcmode="lin" valueType="num">
                                      <p:cBhvr>
                                        <p:cTn id="55" dur="500" fill="hold"/>
                                        <p:tgtEl>
                                          <p:spTgt spid="218114"/>
                                        </p:tgtEl>
                                        <p:attrNameLst>
                                          <p:attrName>ppt_y</p:attrName>
                                        </p:attrNameLst>
                                      </p:cBhvr>
                                      <p:tavLst>
                                        <p:tav tm="0">
                                          <p:val>
                                            <p:strVal val="#ppt_y"/>
                                          </p:val>
                                        </p:tav>
                                        <p:tav tm="100000">
                                          <p:val>
                                            <p:strVal val="#ppt_y"/>
                                          </p:val>
                                        </p:tav>
                                      </p:tavLst>
                                    </p:anim>
                                    <p:anim calcmode="lin" valueType="num">
                                      <p:cBhvr>
                                        <p:cTn id="56" dur="500" fill="hold"/>
                                        <p:tgtEl>
                                          <p:spTgt spid="218114"/>
                                        </p:tgtEl>
                                        <p:attrNameLst>
                                          <p:attrName>ppt_w</p:attrName>
                                        </p:attrNameLst>
                                      </p:cBhvr>
                                      <p:tavLst>
                                        <p:tav tm="0">
                                          <p:val>
                                            <p:fltVal val="0"/>
                                          </p:val>
                                        </p:tav>
                                        <p:tav tm="100000">
                                          <p:val>
                                            <p:strVal val="#ppt_w"/>
                                          </p:val>
                                        </p:tav>
                                      </p:tavLst>
                                    </p:anim>
                                    <p:anim calcmode="lin" valueType="num">
                                      <p:cBhvr>
                                        <p:cTn id="57" dur="500" fill="hold"/>
                                        <p:tgtEl>
                                          <p:spTgt spid="218114"/>
                                        </p:tgtEl>
                                        <p:attrNameLst>
                                          <p:attrName>ppt_h</p:attrName>
                                        </p:attrNameLst>
                                      </p:cBhvr>
                                      <p:tavLst>
                                        <p:tav tm="0">
                                          <p:val>
                                            <p:strVal val="#ppt_h"/>
                                          </p:val>
                                        </p:tav>
                                        <p:tav tm="100000">
                                          <p:val>
                                            <p:strVal val="#ppt_h"/>
                                          </p:val>
                                        </p:tav>
                                      </p:tavLst>
                                    </p:anim>
                                  </p:childTnLst>
                                </p:cTn>
                              </p:par>
                            </p:childTnLst>
                          </p:cTn>
                        </p:par>
                        <p:par>
                          <p:cTn id="58" fill="hold">
                            <p:stCondLst>
                              <p:cond delay="2500"/>
                            </p:stCondLst>
                            <p:childTnLst>
                              <p:par>
                                <p:cTn id="59" presetID="17" presetClass="entr" presetSubtype="8" fill="hold" grpId="0" nodeType="afterEffect">
                                  <p:stCondLst>
                                    <p:cond delay="0"/>
                                  </p:stCondLst>
                                  <p:childTnLst>
                                    <p:set>
                                      <p:cBhvr>
                                        <p:cTn id="60" dur="1" fill="hold">
                                          <p:stCondLst>
                                            <p:cond delay="0"/>
                                          </p:stCondLst>
                                        </p:cTn>
                                        <p:tgtEl>
                                          <p:spTgt spid="218115"/>
                                        </p:tgtEl>
                                        <p:attrNameLst>
                                          <p:attrName>style.visibility</p:attrName>
                                        </p:attrNameLst>
                                      </p:cBhvr>
                                      <p:to>
                                        <p:strVal val="visible"/>
                                      </p:to>
                                    </p:set>
                                    <p:anim calcmode="lin" valueType="num">
                                      <p:cBhvr>
                                        <p:cTn id="61" dur="500" fill="hold"/>
                                        <p:tgtEl>
                                          <p:spTgt spid="218115"/>
                                        </p:tgtEl>
                                        <p:attrNameLst>
                                          <p:attrName>ppt_x</p:attrName>
                                        </p:attrNameLst>
                                      </p:cBhvr>
                                      <p:tavLst>
                                        <p:tav tm="0">
                                          <p:val>
                                            <p:strVal val="#ppt_x-#ppt_w/2"/>
                                          </p:val>
                                        </p:tav>
                                        <p:tav tm="100000">
                                          <p:val>
                                            <p:strVal val="#ppt_x"/>
                                          </p:val>
                                        </p:tav>
                                      </p:tavLst>
                                    </p:anim>
                                    <p:anim calcmode="lin" valueType="num">
                                      <p:cBhvr>
                                        <p:cTn id="62" dur="500" fill="hold"/>
                                        <p:tgtEl>
                                          <p:spTgt spid="218115"/>
                                        </p:tgtEl>
                                        <p:attrNameLst>
                                          <p:attrName>ppt_y</p:attrName>
                                        </p:attrNameLst>
                                      </p:cBhvr>
                                      <p:tavLst>
                                        <p:tav tm="0">
                                          <p:val>
                                            <p:strVal val="#ppt_y"/>
                                          </p:val>
                                        </p:tav>
                                        <p:tav tm="100000">
                                          <p:val>
                                            <p:strVal val="#ppt_y"/>
                                          </p:val>
                                        </p:tav>
                                      </p:tavLst>
                                    </p:anim>
                                    <p:anim calcmode="lin" valueType="num">
                                      <p:cBhvr>
                                        <p:cTn id="63" dur="500" fill="hold"/>
                                        <p:tgtEl>
                                          <p:spTgt spid="218115"/>
                                        </p:tgtEl>
                                        <p:attrNameLst>
                                          <p:attrName>ppt_w</p:attrName>
                                        </p:attrNameLst>
                                      </p:cBhvr>
                                      <p:tavLst>
                                        <p:tav tm="0">
                                          <p:val>
                                            <p:fltVal val="0"/>
                                          </p:val>
                                        </p:tav>
                                        <p:tav tm="100000">
                                          <p:val>
                                            <p:strVal val="#ppt_w"/>
                                          </p:val>
                                        </p:tav>
                                      </p:tavLst>
                                    </p:anim>
                                    <p:anim calcmode="lin" valueType="num">
                                      <p:cBhvr>
                                        <p:cTn id="64" dur="500" fill="hold"/>
                                        <p:tgtEl>
                                          <p:spTgt spid="218115"/>
                                        </p:tgtEl>
                                        <p:attrNameLst>
                                          <p:attrName>ppt_h</p:attrName>
                                        </p:attrNameLst>
                                      </p:cBhvr>
                                      <p:tavLst>
                                        <p:tav tm="0">
                                          <p:val>
                                            <p:strVal val="#ppt_h"/>
                                          </p:val>
                                        </p:tav>
                                        <p:tav tm="100000">
                                          <p:val>
                                            <p:strVal val="#ppt_h"/>
                                          </p:val>
                                        </p:tav>
                                      </p:tavLst>
                                    </p:anim>
                                  </p:childTnLst>
                                </p:cTn>
                              </p:par>
                            </p:childTnLst>
                          </p:cTn>
                        </p:par>
                        <p:par>
                          <p:cTn id="65" fill="hold">
                            <p:stCondLst>
                              <p:cond delay="3000"/>
                            </p:stCondLst>
                            <p:childTnLst>
                              <p:par>
                                <p:cTn id="66" presetID="17" presetClass="entr" presetSubtype="8" fill="hold" nodeType="afterEffect">
                                  <p:stCondLst>
                                    <p:cond delay="0"/>
                                  </p:stCondLst>
                                  <p:childTnLst>
                                    <p:set>
                                      <p:cBhvr>
                                        <p:cTn id="67" dur="1" fill="hold">
                                          <p:stCondLst>
                                            <p:cond delay="0"/>
                                          </p:stCondLst>
                                        </p:cTn>
                                        <p:tgtEl>
                                          <p:spTgt spid="218123"/>
                                        </p:tgtEl>
                                        <p:attrNameLst>
                                          <p:attrName>style.visibility</p:attrName>
                                        </p:attrNameLst>
                                      </p:cBhvr>
                                      <p:to>
                                        <p:strVal val="visible"/>
                                      </p:to>
                                    </p:set>
                                    <p:anim calcmode="lin" valueType="num">
                                      <p:cBhvr>
                                        <p:cTn id="68" dur="500" fill="hold"/>
                                        <p:tgtEl>
                                          <p:spTgt spid="218123"/>
                                        </p:tgtEl>
                                        <p:attrNameLst>
                                          <p:attrName>ppt_x</p:attrName>
                                        </p:attrNameLst>
                                      </p:cBhvr>
                                      <p:tavLst>
                                        <p:tav tm="0">
                                          <p:val>
                                            <p:strVal val="#ppt_x-#ppt_w/2"/>
                                          </p:val>
                                        </p:tav>
                                        <p:tav tm="100000">
                                          <p:val>
                                            <p:strVal val="#ppt_x"/>
                                          </p:val>
                                        </p:tav>
                                      </p:tavLst>
                                    </p:anim>
                                    <p:anim calcmode="lin" valueType="num">
                                      <p:cBhvr>
                                        <p:cTn id="69" dur="500" fill="hold"/>
                                        <p:tgtEl>
                                          <p:spTgt spid="218123"/>
                                        </p:tgtEl>
                                        <p:attrNameLst>
                                          <p:attrName>ppt_y</p:attrName>
                                        </p:attrNameLst>
                                      </p:cBhvr>
                                      <p:tavLst>
                                        <p:tav tm="0">
                                          <p:val>
                                            <p:strVal val="#ppt_y"/>
                                          </p:val>
                                        </p:tav>
                                        <p:tav tm="100000">
                                          <p:val>
                                            <p:strVal val="#ppt_y"/>
                                          </p:val>
                                        </p:tav>
                                      </p:tavLst>
                                    </p:anim>
                                    <p:anim calcmode="lin" valueType="num">
                                      <p:cBhvr>
                                        <p:cTn id="70" dur="500" fill="hold"/>
                                        <p:tgtEl>
                                          <p:spTgt spid="218123"/>
                                        </p:tgtEl>
                                        <p:attrNameLst>
                                          <p:attrName>ppt_w</p:attrName>
                                        </p:attrNameLst>
                                      </p:cBhvr>
                                      <p:tavLst>
                                        <p:tav tm="0">
                                          <p:val>
                                            <p:fltVal val="0"/>
                                          </p:val>
                                        </p:tav>
                                        <p:tav tm="100000">
                                          <p:val>
                                            <p:strVal val="#ppt_w"/>
                                          </p:val>
                                        </p:tav>
                                      </p:tavLst>
                                    </p:anim>
                                    <p:anim calcmode="lin" valueType="num">
                                      <p:cBhvr>
                                        <p:cTn id="71" dur="500" fill="hold"/>
                                        <p:tgtEl>
                                          <p:spTgt spid="218123"/>
                                        </p:tgtEl>
                                        <p:attrNameLst>
                                          <p:attrName>ppt_h</p:attrName>
                                        </p:attrNameLst>
                                      </p:cBhvr>
                                      <p:tavLst>
                                        <p:tav tm="0">
                                          <p:val>
                                            <p:strVal val="#ppt_h"/>
                                          </p:val>
                                        </p:tav>
                                        <p:tav tm="100000">
                                          <p:val>
                                            <p:strVal val="#ppt_h"/>
                                          </p:val>
                                        </p:tav>
                                      </p:tavLst>
                                    </p:anim>
                                  </p:childTnLst>
                                </p:cTn>
                              </p:par>
                            </p:childTnLst>
                          </p:cTn>
                        </p:par>
                        <p:par>
                          <p:cTn id="72" fill="hold">
                            <p:stCondLst>
                              <p:cond delay="3500"/>
                            </p:stCondLst>
                            <p:childTnLst>
                              <p:par>
                                <p:cTn id="73" presetID="17" presetClass="entr" presetSubtype="8" fill="hold" grpId="0" nodeType="afterEffect">
                                  <p:stCondLst>
                                    <p:cond delay="0"/>
                                  </p:stCondLst>
                                  <p:childTnLst>
                                    <p:set>
                                      <p:cBhvr>
                                        <p:cTn id="74" dur="1" fill="hold">
                                          <p:stCondLst>
                                            <p:cond delay="0"/>
                                          </p:stCondLst>
                                        </p:cTn>
                                        <p:tgtEl>
                                          <p:spTgt spid="218117"/>
                                        </p:tgtEl>
                                        <p:attrNameLst>
                                          <p:attrName>style.visibility</p:attrName>
                                        </p:attrNameLst>
                                      </p:cBhvr>
                                      <p:to>
                                        <p:strVal val="visible"/>
                                      </p:to>
                                    </p:set>
                                    <p:anim calcmode="lin" valueType="num">
                                      <p:cBhvr>
                                        <p:cTn id="75" dur="500" fill="hold"/>
                                        <p:tgtEl>
                                          <p:spTgt spid="218117"/>
                                        </p:tgtEl>
                                        <p:attrNameLst>
                                          <p:attrName>ppt_x</p:attrName>
                                        </p:attrNameLst>
                                      </p:cBhvr>
                                      <p:tavLst>
                                        <p:tav tm="0">
                                          <p:val>
                                            <p:strVal val="#ppt_x-#ppt_w/2"/>
                                          </p:val>
                                        </p:tav>
                                        <p:tav tm="100000">
                                          <p:val>
                                            <p:strVal val="#ppt_x"/>
                                          </p:val>
                                        </p:tav>
                                      </p:tavLst>
                                    </p:anim>
                                    <p:anim calcmode="lin" valueType="num">
                                      <p:cBhvr>
                                        <p:cTn id="76" dur="500" fill="hold"/>
                                        <p:tgtEl>
                                          <p:spTgt spid="218117"/>
                                        </p:tgtEl>
                                        <p:attrNameLst>
                                          <p:attrName>ppt_y</p:attrName>
                                        </p:attrNameLst>
                                      </p:cBhvr>
                                      <p:tavLst>
                                        <p:tav tm="0">
                                          <p:val>
                                            <p:strVal val="#ppt_y"/>
                                          </p:val>
                                        </p:tav>
                                        <p:tav tm="100000">
                                          <p:val>
                                            <p:strVal val="#ppt_y"/>
                                          </p:val>
                                        </p:tav>
                                      </p:tavLst>
                                    </p:anim>
                                    <p:anim calcmode="lin" valueType="num">
                                      <p:cBhvr>
                                        <p:cTn id="77" dur="500" fill="hold"/>
                                        <p:tgtEl>
                                          <p:spTgt spid="218117"/>
                                        </p:tgtEl>
                                        <p:attrNameLst>
                                          <p:attrName>ppt_w</p:attrName>
                                        </p:attrNameLst>
                                      </p:cBhvr>
                                      <p:tavLst>
                                        <p:tav tm="0">
                                          <p:val>
                                            <p:fltVal val="0"/>
                                          </p:val>
                                        </p:tav>
                                        <p:tav tm="100000">
                                          <p:val>
                                            <p:strVal val="#ppt_w"/>
                                          </p:val>
                                        </p:tav>
                                      </p:tavLst>
                                    </p:anim>
                                    <p:anim calcmode="lin" valueType="num">
                                      <p:cBhvr>
                                        <p:cTn id="78" dur="500" fill="hold"/>
                                        <p:tgtEl>
                                          <p:spTgt spid="218117"/>
                                        </p:tgtEl>
                                        <p:attrNameLst>
                                          <p:attrName>ppt_h</p:attrName>
                                        </p:attrNameLst>
                                      </p:cBhvr>
                                      <p:tavLst>
                                        <p:tav tm="0">
                                          <p:val>
                                            <p:strVal val="#ppt_h"/>
                                          </p:val>
                                        </p:tav>
                                        <p:tav tm="100000">
                                          <p:val>
                                            <p:strVal val="#ppt_h"/>
                                          </p:val>
                                        </p:tav>
                                      </p:tavLst>
                                    </p:anim>
                                  </p:childTnLst>
                                </p:cTn>
                              </p:par>
                            </p:childTnLst>
                          </p:cTn>
                        </p:par>
                        <p:par>
                          <p:cTn id="79" fill="hold">
                            <p:stCondLst>
                              <p:cond delay="4000"/>
                            </p:stCondLst>
                            <p:childTnLst>
                              <p:par>
                                <p:cTn id="80" presetID="10" presetClass="entr" presetSubtype="0" fill="hold" nodeType="afterEffect">
                                  <p:stCondLst>
                                    <p:cond delay="0"/>
                                  </p:stCondLst>
                                  <p:childTnLst>
                                    <p:set>
                                      <p:cBhvr>
                                        <p:cTn id="81" dur="1" fill="hold">
                                          <p:stCondLst>
                                            <p:cond delay="0"/>
                                          </p:stCondLst>
                                        </p:cTn>
                                        <p:tgtEl>
                                          <p:spTgt spid="218121"/>
                                        </p:tgtEl>
                                        <p:attrNameLst>
                                          <p:attrName>style.visibility</p:attrName>
                                        </p:attrNameLst>
                                      </p:cBhvr>
                                      <p:to>
                                        <p:strVal val="visible"/>
                                      </p:to>
                                    </p:set>
                                    <p:animEffect transition="in" filter="fade">
                                      <p:cBhvr>
                                        <p:cTn id="82" dur="1000"/>
                                        <p:tgtEl>
                                          <p:spTgt spid="218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p:bldP spid="218116" grpId="0"/>
      <p:bldP spid="218117" grpId="0"/>
      <p:bldP spid="218118" grpId="0"/>
      <p:bldP spid="218129" grpId="0" animBg="1"/>
      <p:bldP spid="21812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2"/>
          </p:nvPr>
        </p:nvSpPr>
        <p:spPr/>
        <p:txBody>
          <a:bodyPr/>
          <a:lstStyle/>
          <a:p>
            <a:fld id="{32220AB9-E762-4F4C-B855-080FB0012138}" type="slidenum">
              <a:rPr lang="en-US"/>
              <a:pPr/>
              <a:t>41</a:t>
            </a:fld>
            <a:endParaRPr lang="en-US"/>
          </a:p>
        </p:txBody>
      </p:sp>
      <p:pic>
        <p:nvPicPr>
          <p:cNvPr id="247812" name="Picture 4"/>
          <p:cNvPicPr>
            <a:picLocks noChangeAspect="1" noChangeArrowheads="1"/>
          </p:cNvPicPr>
          <p:nvPr>
            <p:ph/>
          </p:nvPr>
        </p:nvPicPr>
        <p:blipFill>
          <a:blip r:embed="rId2"/>
          <a:srcRect l="14287" t="9142" r="14287" b="9142"/>
          <a:stretch>
            <a:fillRect/>
          </a:stretch>
        </p:blipFill>
        <p:spPr>
          <a:xfrm>
            <a:off x="3200400" y="381000"/>
            <a:ext cx="5484813" cy="5494338"/>
          </a:xfrm>
          <a:noFill/>
          <a:ln/>
        </p:spPr>
      </p:pic>
      <p:sp>
        <p:nvSpPr>
          <p:cNvPr id="247814" name="Text Box 6"/>
          <p:cNvSpPr txBox="1">
            <a:spLocks noChangeArrowheads="1"/>
          </p:cNvSpPr>
          <p:nvPr/>
        </p:nvSpPr>
        <p:spPr bwMode="auto">
          <a:xfrm>
            <a:off x="228600" y="228600"/>
            <a:ext cx="2651125" cy="1187450"/>
          </a:xfrm>
          <a:prstGeom prst="rect">
            <a:avLst/>
          </a:prstGeom>
          <a:noFill/>
          <a:ln w="9525">
            <a:noFill/>
            <a:miter lim="800000"/>
            <a:headEnd/>
            <a:tailEnd/>
          </a:ln>
          <a:effectLst/>
        </p:spPr>
        <p:txBody>
          <a:bodyPr wrap="none">
            <a:spAutoFit/>
          </a:bodyPr>
          <a:lstStyle/>
          <a:p>
            <a:pPr algn="ctr"/>
            <a:r>
              <a:rPr lang="en-US" sz="2400" b="1">
                <a:solidFill>
                  <a:srgbClr val="995C0C"/>
                </a:solidFill>
                <a:effectLst>
                  <a:outerShdw blurRad="38100" dist="38100" dir="2700000" algn="tl">
                    <a:srgbClr val="C0C0C0"/>
                  </a:outerShdw>
                </a:effectLst>
              </a:rPr>
              <a:t>Growth of World </a:t>
            </a:r>
          </a:p>
          <a:p>
            <a:pPr algn="ctr"/>
            <a:r>
              <a:rPr lang="en-US" sz="2400" b="1">
                <a:solidFill>
                  <a:srgbClr val="995C0C"/>
                </a:solidFill>
                <a:effectLst>
                  <a:outerShdw blurRad="38100" dist="38100" dir="2700000" algn="tl">
                    <a:srgbClr val="C0C0C0"/>
                  </a:outerShdw>
                </a:effectLst>
              </a:rPr>
              <a:t>Religions</a:t>
            </a:r>
          </a:p>
          <a:p>
            <a:pPr algn="ctr"/>
            <a:r>
              <a:rPr lang="en-US" sz="2400" b="1">
                <a:solidFill>
                  <a:srgbClr val="995C0C"/>
                </a:solidFill>
                <a:effectLst>
                  <a:outerShdw blurRad="38100" dist="38100" dir="2700000" algn="tl">
                    <a:srgbClr val="C0C0C0"/>
                  </a:outerShdw>
                </a:effectLst>
              </a:rPr>
              <a:t>In Big Era Four</a:t>
            </a:r>
          </a:p>
        </p:txBody>
      </p:sp>
      <p:sp>
        <p:nvSpPr>
          <p:cNvPr id="247815" name="AutoShape 7"/>
          <p:cNvSpPr>
            <a:spLocks noChangeArrowheads="1"/>
          </p:cNvSpPr>
          <p:nvPr/>
        </p:nvSpPr>
        <p:spPr bwMode="auto">
          <a:xfrm>
            <a:off x="1676400" y="1524000"/>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24" name="AutoShape 16"/>
          <p:cNvSpPr>
            <a:spLocks noChangeArrowheads="1"/>
          </p:cNvSpPr>
          <p:nvPr/>
        </p:nvSpPr>
        <p:spPr bwMode="auto">
          <a:xfrm>
            <a:off x="1676400" y="23622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25" name="AutoShape 17"/>
          <p:cNvSpPr>
            <a:spLocks noChangeArrowheads="1"/>
          </p:cNvSpPr>
          <p:nvPr/>
        </p:nvSpPr>
        <p:spPr bwMode="auto">
          <a:xfrm>
            <a:off x="1676400" y="31242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26" name="Text Box 18"/>
          <p:cNvSpPr txBox="1">
            <a:spLocks noChangeArrowheads="1"/>
          </p:cNvSpPr>
          <p:nvPr/>
        </p:nvSpPr>
        <p:spPr bwMode="auto">
          <a:xfrm>
            <a:off x="228600" y="1397000"/>
            <a:ext cx="1441450" cy="2376488"/>
          </a:xfrm>
          <a:prstGeom prst="rect">
            <a:avLst/>
          </a:prstGeom>
          <a:noFill/>
          <a:ln w="9525">
            <a:noFill/>
            <a:miter lim="800000"/>
            <a:headEnd/>
            <a:tailEnd/>
          </a:ln>
          <a:effectLst/>
        </p:spPr>
        <p:txBody>
          <a:bodyPr wrap="none">
            <a:spAutoFit/>
          </a:bodyPr>
          <a:lstStyle/>
          <a:p>
            <a:r>
              <a:rPr lang="en-US" b="1">
                <a:solidFill>
                  <a:srgbClr val="995C0C"/>
                </a:solidFill>
              </a:rPr>
              <a:t>Hinduism</a:t>
            </a:r>
          </a:p>
          <a:p>
            <a:r>
              <a:rPr lang="en-US" sz="1200" b="1">
                <a:solidFill>
                  <a:srgbClr val="995C0C"/>
                </a:solidFill>
              </a:rPr>
              <a:t>From lst</a:t>
            </a:r>
          </a:p>
          <a:p>
            <a:r>
              <a:rPr lang="en-US" sz="1200" b="1">
                <a:solidFill>
                  <a:srgbClr val="995C0C"/>
                </a:solidFill>
              </a:rPr>
              <a:t>millennium BCE </a:t>
            </a:r>
          </a:p>
          <a:p>
            <a:endParaRPr lang="en-US" sz="1200" b="1">
              <a:solidFill>
                <a:srgbClr val="995C0C"/>
              </a:solidFill>
            </a:endParaRPr>
          </a:p>
          <a:p>
            <a:r>
              <a:rPr lang="en-US" b="1">
                <a:solidFill>
                  <a:srgbClr val="995C0C"/>
                </a:solidFill>
              </a:rPr>
              <a:t>Buddhism</a:t>
            </a:r>
          </a:p>
          <a:p>
            <a:r>
              <a:rPr lang="en-US" sz="1200" b="1">
                <a:solidFill>
                  <a:srgbClr val="995C0C"/>
                </a:solidFill>
              </a:rPr>
              <a:t>From 5</a:t>
            </a:r>
            <a:r>
              <a:rPr lang="en-US" sz="1200" b="1" baseline="30000">
                <a:solidFill>
                  <a:srgbClr val="995C0C"/>
                </a:solidFill>
              </a:rPr>
              <a:t>th</a:t>
            </a:r>
            <a:r>
              <a:rPr lang="en-US" sz="1200" b="1">
                <a:solidFill>
                  <a:srgbClr val="995C0C"/>
                </a:solidFill>
              </a:rPr>
              <a:t> century</a:t>
            </a:r>
          </a:p>
          <a:p>
            <a:r>
              <a:rPr lang="en-US" sz="1200" b="1">
                <a:solidFill>
                  <a:srgbClr val="995C0C"/>
                </a:solidFill>
              </a:rPr>
              <a:t>BCE</a:t>
            </a:r>
          </a:p>
          <a:p>
            <a:endParaRPr lang="en-US" sz="1200" b="1">
              <a:solidFill>
                <a:srgbClr val="995C0C"/>
              </a:solidFill>
            </a:endParaRPr>
          </a:p>
          <a:p>
            <a:r>
              <a:rPr lang="en-US" b="1">
                <a:solidFill>
                  <a:srgbClr val="995C0C"/>
                </a:solidFill>
              </a:rPr>
              <a:t>Christianity</a:t>
            </a:r>
          </a:p>
          <a:p>
            <a:r>
              <a:rPr lang="en-US" sz="1200" b="1">
                <a:solidFill>
                  <a:srgbClr val="995C0C"/>
                </a:solidFill>
              </a:rPr>
              <a:t>From 1</a:t>
            </a:r>
            <a:r>
              <a:rPr lang="en-US" sz="1200" b="1" baseline="30000">
                <a:solidFill>
                  <a:srgbClr val="995C0C"/>
                </a:solidFill>
              </a:rPr>
              <a:t>st</a:t>
            </a:r>
            <a:r>
              <a:rPr lang="en-US" sz="1200" b="1">
                <a:solidFill>
                  <a:srgbClr val="995C0C"/>
                </a:solidFill>
              </a:rPr>
              <a:t> century</a:t>
            </a:r>
          </a:p>
          <a:p>
            <a:r>
              <a:rPr lang="en-US" sz="1200" b="1">
                <a:solidFill>
                  <a:srgbClr val="995C0C"/>
                </a:solidFill>
              </a:rPr>
              <a:t>CE</a:t>
            </a:r>
          </a:p>
        </p:txBody>
      </p:sp>
      <p:sp>
        <p:nvSpPr>
          <p:cNvPr id="247828" name="AutoShape 20"/>
          <p:cNvSpPr>
            <a:spLocks noChangeArrowheads="1"/>
          </p:cNvSpPr>
          <p:nvPr/>
        </p:nvSpPr>
        <p:spPr bwMode="auto">
          <a:xfrm rot="792298">
            <a:off x="6858000" y="3581400"/>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29" name="AutoShape 21"/>
          <p:cNvSpPr>
            <a:spLocks noChangeArrowheads="1"/>
          </p:cNvSpPr>
          <p:nvPr/>
        </p:nvSpPr>
        <p:spPr bwMode="auto">
          <a:xfrm rot="35402029">
            <a:off x="5988843" y="3155157"/>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30" name="AutoShape 22"/>
          <p:cNvSpPr>
            <a:spLocks noChangeArrowheads="1"/>
          </p:cNvSpPr>
          <p:nvPr/>
        </p:nvSpPr>
        <p:spPr bwMode="auto">
          <a:xfrm rot="-2877068">
            <a:off x="6446043" y="3155157"/>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31" name="AutoShape 23"/>
          <p:cNvSpPr>
            <a:spLocks noChangeArrowheads="1"/>
          </p:cNvSpPr>
          <p:nvPr/>
        </p:nvSpPr>
        <p:spPr bwMode="auto">
          <a:xfrm rot="5690743">
            <a:off x="6217443" y="3688557"/>
            <a:ext cx="519113" cy="152400"/>
          </a:xfrm>
          <a:prstGeom prst="rightArrow">
            <a:avLst>
              <a:gd name="adj1" fmla="val 50000"/>
              <a:gd name="adj2" fmla="val 85156"/>
            </a:avLst>
          </a:prstGeom>
          <a:solidFill>
            <a:srgbClr val="D60093"/>
          </a:solidFill>
          <a:ln w="9525">
            <a:solidFill>
              <a:schemeClr val="tx1"/>
            </a:solidFill>
            <a:miter lim="800000"/>
            <a:headEnd/>
            <a:tailEnd/>
          </a:ln>
          <a:effectLst/>
        </p:spPr>
        <p:txBody>
          <a:bodyPr wrap="none" anchor="ctr"/>
          <a:lstStyle/>
          <a:p>
            <a:endParaRPr lang="en-US"/>
          </a:p>
        </p:txBody>
      </p:sp>
      <p:sp>
        <p:nvSpPr>
          <p:cNvPr id="247833" name="AutoShape 25"/>
          <p:cNvSpPr>
            <a:spLocks noChangeArrowheads="1"/>
          </p:cNvSpPr>
          <p:nvPr/>
        </p:nvSpPr>
        <p:spPr bwMode="auto">
          <a:xfrm rot="5179739">
            <a:off x="6369843" y="37647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4" name="AutoShape 26"/>
          <p:cNvSpPr>
            <a:spLocks noChangeArrowheads="1"/>
          </p:cNvSpPr>
          <p:nvPr/>
        </p:nvSpPr>
        <p:spPr bwMode="auto">
          <a:xfrm rot="-2027911">
            <a:off x="7086600" y="25908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5" name="AutoShape 27"/>
          <p:cNvSpPr>
            <a:spLocks noChangeArrowheads="1"/>
          </p:cNvSpPr>
          <p:nvPr/>
        </p:nvSpPr>
        <p:spPr bwMode="auto">
          <a:xfrm>
            <a:off x="6477000" y="27432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6" name="AutoShape 28"/>
          <p:cNvSpPr>
            <a:spLocks noChangeArrowheads="1"/>
          </p:cNvSpPr>
          <p:nvPr/>
        </p:nvSpPr>
        <p:spPr bwMode="auto">
          <a:xfrm rot="15324765">
            <a:off x="6217443" y="30027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7" name="AutoShape 29"/>
          <p:cNvSpPr>
            <a:spLocks noChangeArrowheads="1"/>
          </p:cNvSpPr>
          <p:nvPr/>
        </p:nvSpPr>
        <p:spPr bwMode="auto">
          <a:xfrm rot="460327">
            <a:off x="7162800" y="28956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38" name="AutoShape 30"/>
          <p:cNvSpPr>
            <a:spLocks noChangeArrowheads="1"/>
          </p:cNvSpPr>
          <p:nvPr/>
        </p:nvSpPr>
        <p:spPr bwMode="auto">
          <a:xfrm rot="2653214" flipH="1">
            <a:off x="3922713" y="2401888"/>
            <a:ext cx="519112"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39" name="AutoShape 31"/>
          <p:cNvSpPr>
            <a:spLocks noChangeArrowheads="1"/>
          </p:cNvSpPr>
          <p:nvPr/>
        </p:nvSpPr>
        <p:spPr bwMode="auto">
          <a:xfrm>
            <a:off x="4876800" y="28194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0" name="AutoShape 32"/>
          <p:cNvSpPr>
            <a:spLocks noChangeArrowheads="1"/>
          </p:cNvSpPr>
          <p:nvPr/>
        </p:nvSpPr>
        <p:spPr bwMode="auto">
          <a:xfrm rot="15737060" flipH="1">
            <a:off x="4609306" y="36202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1" name="AutoShape 33"/>
          <p:cNvSpPr>
            <a:spLocks noChangeArrowheads="1"/>
          </p:cNvSpPr>
          <p:nvPr/>
        </p:nvSpPr>
        <p:spPr bwMode="auto">
          <a:xfrm rot="17573732" flipH="1">
            <a:off x="4456906" y="30868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2" name="AutoShape 34"/>
          <p:cNvSpPr>
            <a:spLocks noChangeArrowheads="1"/>
          </p:cNvSpPr>
          <p:nvPr/>
        </p:nvSpPr>
        <p:spPr bwMode="auto">
          <a:xfrm rot="3245699" flipH="1">
            <a:off x="4344195" y="2513806"/>
            <a:ext cx="519112"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3" name="AutoShape 35"/>
          <p:cNvSpPr>
            <a:spLocks noChangeArrowheads="1"/>
          </p:cNvSpPr>
          <p:nvPr/>
        </p:nvSpPr>
        <p:spPr bwMode="auto">
          <a:xfrm rot="16200000">
            <a:off x="4228306" y="17914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4" name="AutoShape 36"/>
          <p:cNvSpPr>
            <a:spLocks noChangeArrowheads="1"/>
          </p:cNvSpPr>
          <p:nvPr/>
        </p:nvSpPr>
        <p:spPr bwMode="auto">
          <a:xfrm rot="4510120" flipH="1">
            <a:off x="4533106" y="2477294"/>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5" name="AutoShape 37"/>
          <p:cNvSpPr>
            <a:spLocks noChangeArrowheads="1"/>
          </p:cNvSpPr>
          <p:nvPr/>
        </p:nvSpPr>
        <p:spPr bwMode="auto">
          <a:xfrm rot="2872690" flipH="1">
            <a:off x="5912643" y="27741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46" name="AutoShape 38"/>
          <p:cNvSpPr>
            <a:spLocks noChangeArrowheads="1"/>
          </p:cNvSpPr>
          <p:nvPr/>
        </p:nvSpPr>
        <p:spPr bwMode="auto">
          <a:xfrm rot="3487590">
            <a:off x="6979443" y="3155157"/>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47" name="AutoShape 39"/>
          <p:cNvSpPr>
            <a:spLocks noChangeArrowheads="1"/>
          </p:cNvSpPr>
          <p:nvPr/>
        </p:nvSpPr>
        <p:spPr bwMode="auto">
          <a:xfrm rot="2101337" flipH="1">
            <a:off x="4038600" y="20574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
        <p:nvSpPr>
          <p:cNvPr id="247848" name="Text Box 40"/>
          <p:cNvSpPr txBox="1">
            <a:spLocks noChangeArrowheads="1"/>
          </p:cNvSpPr>
          <p:nvPr/>
        </p:nvSpPr>
        <p:spPr bwMode="auto">
          <a:xfrm>
            <a:off x="228600" y="3810000"/>
            <a:ext cx="1716088" cy="1644650"/>
          </a:xfrm>
          <a:prstGeom prst="rect">
            <a:avLst/>
          </a:prstGeom>
          <a:noFill/>
          <a:ln w="9525">
            <a:noFill/>
            <a:miter lim="800000"/>
            <a:headEnd/>
            <a:tailEnd/>
          </a:ln>
          <a:effectLst/>
        </p:spPr>
        <p:txBody>
          <a:bodyPr wrap="none">
            <a:spAutoFit/>
          </a:bodyPr>
          <a:lstStyle/>
          <a:p>
            <a:r>
              <a:rPr lang="en-US" b="1">
                <a:solidFill>
                  <a:srgbClr val="995C0C"/>
                </a:solidFill>
              </a:rPr>
              <a:t>Judaism</a:t>
            </a:r>
          </a:p>
          <a:p>
            <a:r>
              <a:rPr lang="en-US" sz="1200" b="1">
                <a:solidFill>
                  <a:srgbClr val="995C0C"/>
                </a:solidFill>
              </a:rPr>
              <a:t>Communities</a:t>
            </a:r>
          </a:p>
          <a:p>
            <a:r>
              <a:rPr lang="en-US" sz="1200" b="1">
                <a:solidFill>
                  <a:srgbClr val="995C0C"/>
                </a:solidFill>
              </a:rPr>
              <a:t>scattered widely in</a:t>
            </a:r>
          </a:p>
          <a:p>
            <a:r>
              <a:rPr lang="en-US" sz="1200" b="1">
                <a:solidFill>
                  <a:srgbClr val="995C0C"/>
                </a:solidFill>
              </a:rPr>
              <a:t>Southwest Asia, </a:t>
            </a:r>
          </a:p>
          <a:p>
            <a:r>
              <a:rPr lang="en-US" sz="1200" b="1">
                <a:solidFill>
                  <a:srgbClr val="995C0C"/>
                </a:solidFill>
              </a:rPr>
              <a:t>Northern Africa, and</a:t>
            </a:r>
          </a:p>
          <a:p>
            <a:r>
              <a:rPr lang="en-US" sz="1200" b="1">
                <a:solidFill>
                  <a:srgbClr val="995C0C"/>
                </a:solidFill>
              </a:rPr>
              <a:t>Europe, especially </a:t>
            </a:r>
          </a:p>
          <a:p>
            <a:r>
              <a:rPr lang="en-US" sz="1200" b="1">
                <a:solidFill>
                  <a:srgbClr val="995C0C"/>
                </a:solidFill>
              </a:rPr>
              <a:t>from the first century</a:t>
            </a:r>
          </a:p>
          <a:p>
            <a:r>
              <a:rPr lang="en-US" sz="1200" b="1">
                <a:solidFill>
                  <a:srgbClr val="995C0C"/>
                </a:solidFill>
              </a:rPr>
              <a:t>CE.</a:t>
            </a:r>
          </a:p>
        </p:txBody>
      </p:sp>
      <p:sp>
        <p:nvSpPr>
          <p:cNvPr id="247851" name="Text Box 43"/>
          <p:cNvSpPr txBox="1">
            <a:spLocks noChangeArrowheads="1"/>
          </p:cNvSpPr>
          <p:nvPr/>
        </p:nvSpPr>
        <p:spPr bwMode="auto">
          <a:xfrm>
            <a:off x="3200400" y="5562600"/>
            <a:ext cx="3273425" cy="244475"/>
          </a:xfrm>
          <a:prstGeom prst="rect">
            <a:avLst/>
          </a:prstGeom>
          <a:noFill/>
          <a:ln w="9525">
            <a:noFill/>
            <a:miter lim="800000"/>
            <a:headEnd/>
            <a:tailEnd/>
          </a:ln>
          <a:effectLst/>
        </p:spPr>
        <p:txBody>
          <a:bodyPr wrap="none">
            <a:spAutoFit/>
          </a:bodyPr>
          <a:lstStyle/>
          <a:p>
            <a:r>
              <a:rPr lang="en-US" sz="1000">
                <a:solidFill>
                  <a:schemeClr val="bg1"/>
                </a:solidFill>
              </a:rPr>
              <a:t>Outline Map: Microsoft Encarta Reference Library 2002</a:t>
            </a:r>
          </a:p>
        </p:txBody>
      </p:sp>
      <p:sp>
        <p:nvSpPr>
          <p:cNvPr id="247852" name="AutoShape 44"/>
          <p:cNvSpPr>
            <a:spLocks noChangeArrowheads="1"/>
          </p:cNvSpPr>
          <p:nvPr/>
        </p:nvSpPr>
        <p:spPr bwMode="auto">
          <a:xfrm rot="-1154860">
            <a:off x="7162800" y="2286000"/>
            <a:ext cx="519113" cy="152400"/>
          </a:xfrm>
          <a:prstGeom prst="rightArrow">
            <a:avLst>
              <a:gd name="adj1" fmla="val 50000"/>
              <a:gd name="adj2" fmla="val 85156"/>
            </a:avLst>
          </a:prstGeom>
          <a:solidFill>
            <a:srgbClr val="FF9900"/>
          </a:solidFill>
          <a:ln w="9525">
            <a:solidFill>
              <a:schemeClr val="tx1"/>
            </a:solidFill>
            <a:miter lim="800000"/>
            <a:headEnd/>
            <a:tailEnd/>
          </a:ln>
          <a:effectLst/>
        </p:spPr>
        <p:txBody>
          <a:bodyPr wrap="none" anchor="ctr"/>
          <a:lstStyle/>
          <a:p>
            <a:endParaRPr lang="en-US"/>
          </a:p>
        </p:txBody>
      </p:sp>
      <p:sp>
        <p:nvSpPr>
          <p:cNvPr id="247853" name="AutoShape 45"/>
          <p:cNvSpPr>
            <a:spLocks noChangeArrowheads="1"/>
          </p:cNvSpPr>
          <p:nvPr/>
        </p:nvSpPr>
        <p:spPr bwMode="auto">
          <a:xfrm rot="-1941471">
            <a:off x="5562600" y="2514600"/>
            <a:ext cx="519113" cy="136525"/>
          </a:xfrm>
          <a:prstGeom prst="rightArrow">
            <a:avLst>
              <a:gd name="adj1" fmla="val 50000"/>
              <a:gd name="adj2" fmla="val 95058"/>
            </a:avLst>
          </a:prstGeom>
          <a:solidFill>
            <a:srgbClr val="0A56A4"/>
          </a:solidFill>
          <a:ln w="9525">
            <a:solidFill>
              <a:schemeClr val="tx1"/>
            </a:solidFill>
            <a:miter lim="800000"/>
            <a:headEnd/>
            <a:tailEnd/>
          </a:ln>
          <a:effec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7814"/>
                                        </p:tgtEl>
                                        <p:attrNameLst>
                                          <p:attrName>style.visibility</p:attrName>
                                        </p:attrNameLst>
                                      </p:cBhvr>
                                      <p:to>
                                        <p:strVal val="visible"/>
                                      </p:to>
                                    </p:set>
                                    <p:animEffect transition="in" filter="fade">
                                      <p:cBhvr>
                                        <p:cTn id="7" dur="500"/>
                                        <p:tgtEl>
                                          <p:spTgt spid="2478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7812"/>
                                        </p:tgtEl>
                                        <p:attrNameLst>
                                          <p:attrName>style.visibility</p:attrName>
                                        </p:attrNameLst>
                                      </p:cBhvr>
                                      <p:to>
                                        <p:strVal val="visible"/>
                                      </p:to>
                                    </p:set>
                                    <p:animEffect transition="in" filter="fade">
                                      <p:cBhvr>
                                        <p:cTn id="11" dur="500"/>
                                        <p:tgtEl>
                                          <p:spTgt spid="2478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fade">
                                      <p:cBhvr>
                                        <p:cTn id="15" dur="500"/>
                                        <p:tgtEl>
                                          <p:spTgt spid="2478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7815"/>
                                        </p:tgtEl>
                                        <p:attrNameLst>
                                          <p:attrName>style.visibility</p:attrName>
                                        </p:attrNameLst>
                                      </p:cBhvr>
                                      <p:to>
                                        <p:strVal val="visible"/>
                                      </p:to>
                                    </p:set>
                                    <p:animEffect transition="in" filter="wipe(left)">
                                      <p:cBhvr>
                                        <p:cTn id="20" dur="500"/>
                                        <p:tgtEl>
                                          <p:spTgt spid="247815"/>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47829"/>
                                        </p:tgtEl>
                                        <p:attrNameLst>
                                          <p:attrName>style.visibility</p:attrName>
                                        </p:attrNameLst>
                                      </p:cBhvr>
                                      <p:to>
                                        <p:strVal val="visible"/>
                                      </p:to>
                                    </p:set>
                                    <p:animEffect transition="in" filter="wipe(down)">
                                      <p:cBhvr>
                                        <p:cTn id="24" dur="500"/>
                                        <p:tgtEl>
                                          <p:spTgt spid="247829"/>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247830"/>
                                        </p:tgtEl>
                                        <p:attrNameLst>
                                          <p:attrName>style.visibility</p:attrName>
                                        </p:attrNameLst>
                                      </p:cBhvr>
                                      <p:to>
                                        <p:strVal val="visible"/>
                                      </p:to>
                                    </p:set>
                                    <p:animEffect transition="in" filter="wipe(down)">
                                      <p:cBhvr>
                                        <p:cTn id="28" dur="500"/>
                                        <p:tgtEl>
                                          <p:spTgt spid="247830"/>
                                        </p:tgtEl>
                                      </p:cBhvr>
                                    </p:animEffect>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247831"/>
                                        </p:tgtEl>
                                        <p:attrNameLst>
                                          <p:attrName>style.visibility</p:attrName>
                                        </p:attrNameLst>
                                      </p:cBhvr>
                                      <p:to>
                                        <p:strVal val="visible"/>
                                      </p:to>
                                    </p:set>
                                    <p:animEffect transition="in" filter="wipe(up)">
                                      <p:cBhvr>
                                        <p:cTn id="32" dur="500"/>
                                        <p:tgtEl>
                                          <p:spTgt spid="247831"/>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247828"/>
                                        </p:tgtEl>
                                        <p:attrNameLst>
                                          <p:attrName>style.visibility</p:attrName>
                                        </p:attrNameLst>
                                      </p:cBhvr>
                                      <p:to>
                                        <p:strVal val="visible"/>
                                      </p:to>
                                    </p:set>
                                    <p:animEffect transition="in" filter="wipe(left)">
                                      <p:cBhvr>
                                        <p:cTn id="36" dur="500"/>
                                        <p:tgtEl>
                                          <p:spTgt spid="247828"/>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247824"/>
                                        </p:tgtEl>
                                        <p:attrNameLst>
                                          <p:attrName>style.visibility</p:attrName>
                                        </p:attrNameLst>
                                      </p:cBhvr>
                                      <p:to>
                                        <p:strVal val="visible"/>
                                      </p:to>
                                    </p:set>
                                    <p:animEffect transition="in" filter="wipe(left)">
                                      <p:cBhvr>
                                        <p:cTn id="40" dur="500"/>
                                        <p:tgtEl>
                                          <p:spTgt spid="247824"/>
                                        </p:tgtEl>
                                      </p:cBhvr>
                                    </p:animEffect>
                                  </p:childTnLst>
                                </p:cTn>
                              </p:par>
                            </p:childTnLst>
                          </p:cTn>
                        </p:par>
                        <p:par>
                          <p:cTn id="41" fill="hold">
                            <p:stCondLst>
                              <p:cond delay="3000"/>
                            </p:stCondLst>
                            <p:childTnLst>
                              <p:par>
                                <p:cTn id="42" presetID="22" presetClass="entr" presetSubtype="4" fill="hold" grpId="0" nodeType="afterEffect">
                                  <p:stCondLst>
                                    <p:cond delay="0"/>
                                  </p:stCondLst>
                                  <p:childTnLst>
                                    <p:set>
                                      <p:cBhvr>
                                        <p:cTn id="43" dur="1" fill="hold">
                                          <p:stCondLst>
                                            <p:cond delay="0"/>
                                          </p:stCondLst>
                                        </p:cTn>
                                        <p:tgtEl>
                                          <p:spTgt spid="247836"/>
                                        </p:tgtEl>
                                        <p:attrNameLst>
                                          <p:attrName>style.visibility</p:attrName>
                                        </p:attrNameLst>
                                      </p:cBhvr>
                                      <p:to>
                                        <p:strVal val="visible"/>
                                      </p:to>
                                    </p:set>
                                    <p:animEffect transition="in" filter="wipe(down)">
                                      <p:cBhvr>
                                        <p:cTn id="44" dur="500"/>
                                        <p:tgtEl>
                                          <p:spTgt spid="247836"/>
                                        </p:tgtEl>
                                      </p:cBhvr>
                                    </p:animEffect>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247845"/>
                                        </p:tgtEl>
                                        <p:attrNameLst>
                                          <p:attrName>style.visibility</p:attrName>
                                        </p:attrNameLst>
                                      </p:cBhvr>
                                      <p:to>
                                        <p:strVal val="visible"/>
                                      </p:to>
                                    </p:set>
                                    <p:animEffect transition="in" filter="wipe(down)">
                                      <p:cBhvr>
                                        <p:cTn id="48" dur="500"/>
                                        <p:tgtEl>
                                          <p:spTgt spid="247845"/>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247833"/>
                                        </p:tgtEl>
                                        <p:attrNameLst>
                                          <p:attrName>style.visibility</p:attrName>
                                        </p:attrNameLst>
                                      </p:cBhvr>
                                      <p:to>
                                        <p:strVal val="visible"/>
                                      </p:to>
                                    </p:set>
                                    <p:animEffect transition="in" filter="wipe(up)">
                                      <p:cBhvr>
                                        <p:cTn id="52" dur="500"/>
                                        <p:tgtEl>
                                          <p:spTgt spid="247833"/>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247835"/>
                                        </p:tgtEl>
                                        <p:attrNameLst>
                                          <p:attrName>style.visibility</p:attrName>
                                        </p:attrNameLst>
                                      </p:cBhvr>
                                      <p:to>
                                        <p:strVal val="visible"/>
                                      </p:to>
                                    </p:set>
                                    <p:animEffect transition="in" filter="wipe(down)">
                                      <p:cBhvr>
                                        <p:cTn id="56" dur="500"/>
                                        <p:tgtEl>
                                          <p:spTgt spid="247835"/>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47834"/>
                                        </p:tgtEl>
                                        <p:attrNameLst>
                                          <p:attrName>style.visibility</p:attrName>
                                        </p:attrNameLst>
                                      </p:cBhvr>
                                      <p:to>
                                        <p:strVal val="visible"/>
                                      </p:to>
                                    </p:set>
                                    <p:animEffect transition="in" filter="wipe(left)">
                                      <p:cBhvr>
                                        <p:cTn id="60" dur="500"/>
                                        <p:tgtEl>
                                          <p:spTgt spid="247834"/>
                                        </p:tgtEl>
                                      </p:cBhvr>
                                    </p:animEffect>
                                  </p:childTnLst>
                                </p:cTn>
                              </p:par>
                            </p:childTnLst>
                          </p:cTn>
                        </p:par>
                        <p:par>
                          <p:cTn id="61" fill="hold">
                            <p:stCondLst>
                              <p:cond delay="5500"/>
                            </p:stCondLst>
                            <p:childTnLst>
                              <p:par>
                                <p:cTn id="62" presetID="22" presetClass="entr" presetSubtype="8" fill="hold" grpId="0" nodeType="afterEffect">
                                  <p:stCondLst>
                                    <p:cond delay="0"/>
                                  </p:stCondLst>
                                  <p:childTnLst>
                                    <p:set>
                                      <p:cBhvr>
                                        <p:cTn id="63" dur="1" fill="hold">
                                          <p:stCondLst>
                                            <p:cond delay="0"/>
                                          </p:stCondLst>
                                        </p:cTn>
                                        <p:tgtEl>
                                          <p:spTgt spid="247852"/>
                                        </p:tgtEl>
                                        <p:attrNameLst>
                                          <p:attrName>style.visibility</p:attrName>
                                        </p:attrNameLst>
                                      </p:cBhvr>
                                      <p:to>
                                        <p:strVal val="visible"/>
                                      </p:to>
                                    </p:set>
                                    <p:animEffect transition="in" filter="wipe(left)">
                                      <p:cBhvr>
                                        <p:cTn id="64" dur="500"/>
                                        <p:tgtEl>
                                          <p:spTgt spid="247852"/>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47837"/>
                                        </p:tgtEl>
                                        <p:attrNameLst>
                                          <p:attrName>style.visibility</p:attrName>
                                        </p:attrNameLst>
                                      </p:cBhvr>
                                      <p:to>
                                        <p:strVal val="visible"/>
                                      </p:to>
                                    </p:set>
                                    <p:animEffect transition="in" filter="wipe(left)">
                                      <p:cBhvr>
                                        <p:cTn id="68" dur="500"/>
                                        <p:tgtEl>
                                          <p:spTgt spid="247837"/>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47846"/>
                                        </p:tgtEl>
                                        <p:attrNameLst>
                                          <p:attrName>style.visibility</p:attrName>
                                        </p:attrNameLst>
                                      </p:cBhvr>
                                      <p:to>
                                        <p:strVal val="visible"/>
                                      </p:to>
                                    </p:set>
                                    <p:animEffect transition="in" filter="wipe(left)">
                                      <p:cBhvr>
                                        <p:cTn id="72" dur="500"/>
                                        <p:tgtEl>
                                          <p:spTgt spid="247846"/>
                                        </p:tgtEl>
                                      </p:cBhvr>
                                    </p:animEffect>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247825"/>
                                        </p:tgtEl>
                                        <p:attrNameLst>
                                          <p:attrName>style.visibility</p:attrName>
                                        </p:attrNameLst>
                                      </p:cBhvr>
                                      <p:to>
                                        <p:strVal val="visible"/>
                                      </p:to>
                                    </p:set>
                                    <p:animEffect transition="in" filter="wipe(left)">
                                      <p:cBhvr>
                                        <p:cTn id="76" dur="500"/>
                                        <p:tgtEl>
                                          <p:spTgt spid="247825"/>
                                        </p:tgtEl>
                                      </p:cBhvr>
                                    </p:animEffect>
                                  </p:childTnLst>
                                </p:cTn>
                              </p:par>
                            </p:childTnLst>
                          </p:cTn>
                        </p:par>
                        <p:par>
                          <p:cTn id="77" fill="hold">
                            <p:stCondLst>
                              <p:cond delay="7500"/>
                            </p:stCondLst>
                            <p:childTnLst>
                              <p:par>
                                <p:cTn id="78" presetID="22" presetClass="entr" presetSubtype="2" fill="hold" grpId="0" nodeType="afterEffect">
                                  <p:stCondLst>
                                    <p:cond delay="0"/>
                                  </p:stCondLst>
                                  <p:childTnLst>
                                    <p:set>
                                      <p:cBhvr>
                                        <p:cTn id="79" dur="1" fill="hold">
                                          <p:stCondLst>
                                            <p:cond delay="0"/>
                                          </p:stCondLst>
                                        </p:cTn>
                                        <p:tgtEl>
                                          <p:spTgt spid="247842"/>
                                        </p:tgtEl>
                                        <p:attrNameLst>
                                          <p:attrName>style.visibility</p:attrName>
                                        </p:attrNameLst>
                                      </p:cBhvr>
                                      <p:to>
                                        <p:strVal val="visible"/>
                                      </p:to>
                                    </p:set>
                                    <p:animEffect transition="in" filter="wipe(right)">
                                      <p:cBhvr>
                                        <p:cTn id="80" dur="500"/>
                                        <p:tgtEl>
                                          <p:spTgt spid="247842"/>
                                        </p:tgtEl>
                                      </p:cBhvr>
                                    </p:animEffect>
                                  </p:childTnLst>
                                </p:cTn>
                              </p:par>
                            </p:childTnLst>
                          </p:cTn>
                        </p:par>
                        <p:par>
                          <p:cTn id="81" fill="hold">
                            <p:stCondLst>
                              <p:cond delay="8000"/>
                            </p:stCondLst>
                            <p:childTnLst>
                              <p:par>
                                <p:cTn id="82" presetID="22" presetClass="entr" presetSubtype="2" fill="hold" grpId="0" nodeType="afterEffect">
                                  <p:stCondLst>
                                    <p:cond delay="0"/>
                                  </p:stCondLst>
                                  <p:childTnLst>
                                    <p:set>
                                      <p:cBhvr>
                                        <p:cTn id="83" dur="1" fill="hold">
                                          <p:stCondLst>
                                            <p:cond delay="0"/>
                                          </p:stCondLst>
                                        </p:cTn>
                                        <p:tgtEl>
                                          <p:spTgt spid="247844"/>
                                        </p:tgtEl>
                                        <p:attrNameLst>
                                          <p:attrName>style.visibility</p:attrName>
                                        </p:attrNameLst>
                                      </p:cBhvr>
                                      <p:to>
                                        <p:strVal val="visible"/>
                                      </p:to>
                                    </p:set>
                                    <p:animEffect transition="in" filter="wipe(right)">
                                      <p:cBhvr>
                                        <p:cTn id="84" dur="500"/>
                                        <p:tgtEl>
                                          <p:spTgt spid="247844"/>
                                        </p:tgtEl>
                                      </p:cBhvr>
                                    </p:animEffect>
                                  </p:childTnLst>
                                </p:cTn>
                              </p:par>
                            </p:childTnLst>
                          </p:cTn>
                        </p:par>
                        <p:par>
                          <p:cTn id="85" fill="hold">
                            <p:stCondLst>
                              <p:cond delay="8500"/>
                            </p:stCondLst>
                            <p:childTnLst>
                              <p:par>
                                <p:cTn id="86" presetID="22" presetClass="entr" presetSubtype="1" fill="hold" grpId="0" nodeType="afterEffect">
                                  <p:stCondLst>
                                    <p:cond delay="0"/>
                                  </p:stCondLst>
                                  <p:childTnLst>
                                    <p:set>
                                      <p:cBhvr>
                                        <p:cTn id="87" dur="1" fill="hold">
                                          <p:stCondLst>
                                            <p:cond delay="0"/>
                                          </p:stCondLst>
                                        </p:cTn>
                                        <p:tgtEl>
                                          <p:spTgt spid="247841"/>
                                        </p:tgtEl>
                                        <p:attrNameLst>
                                          <p:attrName>style.visibility</p:attrName>
                                        </p:attrNameLst>
                                      </p:cBhvr>
                                      <p:to>
                                        <p:strVal val="visible"/>
                                      </p:to>
                                    </p:set>
                                    <p:animEffect transition="in" filter="wipe(up)">
                                      <p:cBhvr>
                                        <p:cTn id="88" dur="500"/>
                                        <p:tgtEl>
                                          <p:spTgt spid="247841"/>
                                        </p:tgtEl>
                                      </p:cBhvr>
                                    </p:animEffect>
                                  </p:childTnLst>
                                </p:cTn>
                              </p:par>
                            </p:childTnLst>
                          </p:cTn>
                        </p:par>
                        <p:par>
                          <p:cTn id="89" fill="hold">
                            <p:stCondLst>
                              <p:cond delay="9000"/>
                            </p:stCondLst>
                            <p:childTnLst>
                              <p:par>
                                <p:cTn id="90" presetID="22" presetClass="entr" presetSubtype="2" fill="hold" grpId="0" nodeType="afterEffect">
                                  <p:stCondLst>
                                    <p:cond delay="0"/>
                                  </p:stCondLst>
                                  <p:childTnLst>
                                    <p:set>
                                      <p:cBhvr>
                                        <p:cTn id="91" dur="1" fill="hold">
                                          <p:stCondLst>
                                            <p:cond delay="0"/>
                                          </p:stCondLst>
                                        </p:cTn>
                                        <p:tgtEl>
                                          <p:spTgt spid="247838"/>
                                        </p:tgtEl>
                                        <p:attrNameLst>
                                          <p:attrName>style.visibility</p:attrName>
                                        </p:attrNameLst>
                                      </p:cBhvr>
                                      <p:to>
                                        <p:strVal val="visible"/>
                                      </p:to>
                                    </p:set>
                                    <p:animEffect transition="in" filter="wipe(right)">
                                      <p:cBhvr>
                                        <p:cTn id="92" dur="500"/>
                                        <p:tgtEl>
                                          <p:spTgt spid="247838"/>
                                        </p:tgtEl>
                                      </p:cBhvr>
                                    </p:animEffect>
                                  </p:childTnLst>
                                </p:cTn>
                              </p:par>
                            </p:childTnLst>
                          </p:cTn>
                        </p:par>
                        <p:par>
                          <p:cTn id="93" fill="hold">
                            <p:stCondLst>
                              <p:cond delay="9500"/>
                            </p:stCondLst>
                            <p:childTnLst>
                              <p:par>
                                <p:cTn id="94" presetID="22" presetClass="entr" presetSubtype="2" fill="hold" grpId="0" nodeType="afterEffect">
                                  <p:stCondLst>
                                    <p:cond delay="0"/>
                                  </p:stCondLst>
                                  <p:childTnLst>
                                    <p:set>
                                      <p:cBhvr>
                                        <p:cTn id="95" dur="1" fill="hold">
                                          <p:stCondLst>
                                            <p:cond delay="0"/>
                                          </p:stCondLst>
                                        </p:cTn>
                                        <p:tgtEl>
                                          <p:spTgt spid="247847"/>
                                        </p:tgtEl>
                                        <p:attrNameLst>
                                          <p:attrName>style.visibility</p:attrName>
                                        </p:attrNameLst>
                                      </p:cBhvr>
                                      <p:to>
                                        <p:strVal val="visible"/>
                                      </p:to>
                                    </p:set>
                                    <p:animEffect transition="in" filter="wipe(right)">
                                      <p:cBhvr>
                                        <p:cTn id="96" dur="500"/>
                                        <p:tgtEl>
                                          <p:spTgt spid="247847"/>
                                        </p:tgtEl>
                                      </p:cBhvr>
                                    </p:animEffect>
                                  </p:childTnLst>
                                </p:cTn>
                              </p:par>
                            </p:childTnLst>
                          </p:cTn>
                        </p:par>
                        <p:par>
                          <p:cTn id="97" fill="hold">
                            <p:stCondLst>
                              <p:cond delay="10000"/>
                            </p:stCondLst>
                            <p:childTnLst>
                              <p:par>
                                <p:cTn id="98" presetID="22" presetClass="entr" presetSubtype="2" fill="hold" grpId="0" nodeType="afterEffect">
                                  <p:stCondLst>
                                    <p:cond delay="0"/>
                                  </p:stCondLst>
                                  <p:childTnLst>
                                    <p:set>
                                      <p:cBhvr>
                                        <p:cTn id="99" dur="1" fill="hold">
                                          <p:stCondLst>
                                            <p:cond delay="0"/>
                                          </p:stCondLst>
                                        </p:cTn>
                                        <p:tgtEl>
                                          <p:spTgt spid="247843"/>
                                        </p:tgtEl>
                                        <p:attrNameLst>
                                          <p:attrName>style.visibility</p:attrName>
                                        </p:attrNameLst>
                                      </p:cBhvr>
                                      <p:to>
                                        <p:strVal val="visible"/>
                                      </p:to>
                                    </p:set>
                                    <p:animEffect transition="in" filter="wipe(right)">
                                      <p:cBhvr>
                                        <p:cTn id="100" dur="500"/>
                                        <p:tgtEl>
                                          <p:spTgt spid="247843"/>
                                        </p:tgtEl>
                                      </p:cBhvr>
                                    </p:animEffect>
                                  </p:childTnLst>
                                </p:cTn>
                              </p:par>
                            </p:childTnLst>
                          </p:cTn>
                        </p:par>
                        <p:par>
                          <p:cTn id="101" fill="hold">
                            <p:stCondLst>
                              <p:cond delay="10500"/>
                            </p:stCondLst>
                            <p:childTnLst>
                              <p:par>
                                <p:cTn id="102" presetID="22" presetClass="entr" presetSubtype="8" fill="hold" grpId="0" nodeType="afterEffect">
                                  <p:stCondLst>
                                    <p:cond delay="0"/>
                                  </p:stCondLst>
                                  <p:childTnLst>
                                    <p:set>
                                      <p:cBhvr>
                                        <p:cTn id="103" dur="1" fill="hold">
                                          <p:stCondLst>
                                            <p:cond delay="0"/>
                                          </p:stCondLst>
                                        </p:cTn>
                                        <p:tgtEl>
                                          <p:spTgt spid="247839"/>
                                        </p:tgtEl>
                                        <p:attrNameLst>
                                          <p:attrName>style.visibility</p:attrName>
                                        </p:attrNameLst>
                                      </p:cBhvr>
                                      <p:to>
                                        <p:strVal val="visible"/>
                                      </p:to>
                                    </p:set>
                                    <p:animEffect transition="in" filter="wipe(left)">
                                      <p:cBhvr>
                                        <p:cTn id="104" dur="500"/>
                                        <p:tgtEl>
                                          <p:spTgt spid="247839"/>
                                        </p:tgtEl>
                                      </p:cBhvr>
                                    </p:animEffect>
                                  </p:childTnLst>
                                </p:cTn>
                              </p:par>
                            </p:childTnLst>
                          </p:cTn>
                        </p:par>
                        <p:par>
                          <p:cTn id="105" fill="hold">
                            <p:stCondLst>
                              <p:cond delay="11000"/>
                            </p:stCondLst>
                            <p:childTnLst>
                              <p:par>
                                <p:cTn id="106" presetID="22" presetClass="entr" presetSubtype="8" fill="hold" grpId="0" nodeType="afterEffect">
                                  <p:stCondLst>
                                    <p:cond delay="0"/>
                                  </p:stCondLst>
                                  <p:childTnLst>
                                    <p:set>
                                      <p:cBhvr>
                                        <p:cTn id="107" dur="1" fill="hold">
                                          <p:stCondLst>
                                            <p:cond delay="0"/>
                                          </p:stCondLst>
                                        </p:cTn>
                                        <p:tgtEl>
                                          <p:spTgt spid="247853"/>
                                        </p:tgtEl>
                                        <p:attrNameLst>
                                          <p:attrName>style.visibility</p:attrName>
                                        </p:attrNameLst>
                                      </p:cBhvr>
                                      <p:to>
                                        <p:strVal val="visible"/>
                                      </p:to>
                                    </p:set>
                                    <p:animEffect transition="in" filter="wipe(left)">
                                      <p:cBhvr>
                                        <p:cTn id="108" dur="500"/>
                                        <p:tgtEl>
                                          <p:spTgt spid="247853"/>
                                        </p:tgtEl>
                                      </p:cBhvr>
                                    </p:animEffect>
                                  </p:childTnLst>
                                </p:cTn>
                              </p:par>
                            </p:childTnLst>
                          </p:cTn>
                        </p:par>
                        <p:par>
                          <p:cTn id="109" fill="hold">
                            <p:stCondLst>
                              <p:cond delay="11500"/>
                            </p:stCondLst>
                            <p:childTnLst>
                              <p:par>
                                <p:cTn id="110" presetID="22" presetClass="entr" presetSubtype="1" fill="hold" grpId="0" nodeType="afterEffect">
                                  <p:stCondLst>
                                    <p:cond delay="0"/>
                                  </p:stCondLst>
                                  <p:childTnLst>
                                    <p:set>
                                      <p:cBhvr>
                                        <p:cTn id="111" dur="1" fill="hold">
                                          <p:stCondLst>
                                            <p:cond delay="0"/>
                                          </p:stCondLst>
                                        </p:cTn>
                                        <p:tgtEl>
                                          <p:spTgt spid="247840"/>
                                        </p:tgtEl>
                                        <p:attrNameLst>
                                          <p:attrName>style.visibility</p:attrName>
                                        </p:attrNameLst>
                                      </p:cBhvr>
                                      <p:to>
                                        <p:strVal val="visible"/>
                                      </p:to>
                                    </p:set>
                                    <p:animEffect transition="in" filter="wipe(up)">
                                      <p:cBhvr>
                                        <p:cTn id="112" dur="500"/>
                                        <p:tgtEl>
                                          <p:spTgt spid="247840"/>
                                        </p:tgtEl>
                                      </p:cBhvr>
                                    </p:animEffect>
                                  </p:childTnLst>
                                </p:cTn>
                              </p:par>
                            </p:childTnLst>
                          </p:cTn>
                        </p:par>
                        <p:par>
                          <p:cTn id="113" fill="hold">
                            <p:stCondLst>
                              <p:cond delay="12000"/>
                            </p:stCondLst>
                            <p:childTnLst>
                              <p:par>
                                <p:cTn id="114" presetID="10" presetClass="entr" presetSubtype="0" fill="hold" grpId="0" nodeType="afterEffect">
                                  <p:stCondLst>
                                    <p:cond delay="0"/>
                                  </p:stCondLst>
                                  <p:childTnLst>
                                    <p:set>
                                      <p:cBhvr>
                                        <p:cTn id="115" dur="1" fill="hold">
                                          <p:stCondLst>
                                            <p:cond delay="0"/>
                                          </p:stCondLst>
                                        </p:cTn>
                                        <p:tgtEl>
                                          <p:spTgt spid="247848"/>
                                        </p:tgtEl>
                                        <p:attrNameLst>
                                          <p:attrName>style.visibility</p:attrName>
                                        </p:attrNameLst>
                                      </p:cBhvr>
                                      <p:to>
                                        <p:strVal val="visible"/>
                                      </p:to>
                                    </p:set>
                                    <p:animEffect transition="in" filter="fade">
                                      <p:cBhvr>
                                        <p:cTn id="116" dur="3000"/>
                                        <p:tgtEl>
                                          <p:spTgt spid="247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4" grpId="0"/>
      <p:bldP spid="247815" grpId="0" animBg="1"/>
      <p:bldP spid="247824" grpId="0" animBg="1"/>
      <p:bldP spid="247825" grpId="0" animBg="1"/>
      <p:bldP spid="247826" grpId="0"/>
      <p:bldP spid="247828" grpId="0" animBg="1"/>
      <p:bldP spid="247829" grpId="0" animBg="1"/>
      <p:bldP spid="247830" grpId="0" animBg="1"/>
      <p:bldP spid="247831" grpId="0" animBg="1"/>
      <p:bldP spid="247833" grpId="0" animBg="1"/>
      <p:bldP spid="247834" grpId="0" animBg="1"/>
      <p:bldP spid="247835" grpId="0" animBg="1"/>
      <p:bldP spid="247836" grpId="0" animBg="1"/>
      <p:bldP spid="247837" grpId="0" animBg="1"/>
      <p:bldP spid="247838" grpId="0" animBg="1"/>
      <p:bldP spid="247839" grpId="0" animBg="1"/>
      <p:bldP spid="247840" grpId="0" animBg="1"/>
      <p:bldP spid="247841" grpId="0" animBg="1"/>
      <p:bldP spid="247842" grpId="0" animBg="1"/>
      <p:bldP spid="247843" grpId="0" animBg="1"/>
      <p:bldP spid="247844" grpId="0" animBg="1"/>
      <p:bldP spid="247845" grpId="0" animBg="1"/>
      <p:bldP spid="247846" grpId="0" animBg="1"/>
      <p:bldP spid="247847" grpId="0" animBg="1"/>
      <p:bldP spid="247848" grpId="0"/>
      <p:bldP spid="247852" grpId="0" animBg="1"/>
      <p:bldP spid="2478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7"/>
          <p:cNvSpPr>
            <a:spLocks noGrp="1"/>
          </p:cNvSpPr>
          <p:nvPr>
            <p:ph type="sldNum" sz="quarter" idx="12"/>
          </p:nvPr>
        </p:nvSpPr>
        <p:spPr/>
        <p:txBody>
          <a:bodyPr/>
          <a:lstStyle/>
          <a:p>
            <a:fld id="{F30B1387-F17C-4746-ABBB-7E92074767E3}" type="slidenum">
              <a:rPr lang="en-US"/>
              <a:pPr/>
              <a:t>42</a:t>
            </a:fld>
            <a:endParaRPr lang="en-US"/>
          </a:p>
        </p:txBody>
      </p:sp>
      <p:sp>
        <p:nvSpPr>
          <p:cNvPr id="273411" name="Rectangle 3"/>
          <p:cNvSpPr>
            <a:spLocks noGrp="1" noChangeArrowheads="1"/>
          </p:cNvSpPr>
          <p:nvPr>
            <p:ph type="body" sz="half" idx="1"/>
          </p:nvPr>
        </p:nvSpPr>
        <p:spPr>
          <a:xfrm>
            <a:off x="381000" y="1447800"/>
            <a:ext cx="4572000" cy="4876800"/>
          </a:xfrm>
        </p:spPr>
        <p:txBody>
          <a:bodyPr/>
          <a:lstStyle/>
          <a:p>
            <a:pPr marL="0" indent="0">
              <a:lnSpc>
                <a:spcPct val="80000"/>
              </a:lnSpc>
              <a:buFontTx/>
              <a:buNone/>
            </a:pPr>
            <a:r>
              <a:rPr lang="en-US" sz="2800">
                <a:solidFill>
                  <a:srgbClr val="995C0C"/>
                </a:solidFill>
              </a:rPr>
              <a:t>When people carried a new religion from place to place, they also often took along</a:t>
            </a:r>
          </a:p>
          <a:p>
            <a:pPr marL="0" indent="0">
              <a:lnSpc>
                <a:spcPct val="80000"/>
              </a:lnSpc>
            </a:pPr>
            <a:endParaRPr lang="en-US" sz="2800">
              <a:solidFill>
                <a:srgbClr val="995C0C"/>
              </a:solidFill>
            </a:endParaRPr>
          </a:p>
          <a:p>
            <a:pPr marL="0" indent="0">
              <a:lnSpc>
                <a:spcPct val="80000"/>
              </a:lnSpc>
            </a:pPr>
            <a:r>
              <a:rPr lang="en-US" sz="2000">
                <a:solidFill>
                  <a:srgbClr val="995C0C"/>
                </a:solidFill>
              </a:rPr>
              <a:t>A writing system (This was useful in teaching holy scripture.)</a:t>
            </a:r>
          </a:p>
          <a:p>
            <a:pPr marL="0" indent="0">
              <a:lnSpc>
                <a:spcPct val="80000"/>
              </a:lnSpc>
            </a:pPr>
            <a:endParaRPr lang="en-US" sz="2000">
              <a:solidFill>
                <a:srgbClr val="995C0C"/>
              </a:solidFill>
            </a:endParaRPr>
          </a:p>
          <a:p>
            <a:pPr marL="0" indent="0">
              <a:lnSpc>
                <a:spcPct val="80000"/>
              </a:lnSpc>
            </a:pPr>
            <a:r>
              <a:rPr lang="en-US" sz="2000">
                <a:solidFill>
                  <a:srgbClr val="995C0C"/>
                </a:solidFill>
              </a:rPr>
              <a:t>Trade goods (Religion was a basis of trust among merchants.)</a:t>
            </a:r>
          </a:p>
          <a:p>
            <a:pPr marL="0" indent="0">
              <a:lnSpc>
                <a:spcPct val="80000"/>
              </a:lnSpc>
            </a:pPr>
            <a:endParaRPr lang="en-US" sz="2000">
              <a:solidFill>
                <a:srgbClr val="995C0C"/>
              </a:solidFill>
            </a:endParaRPr>
          </a:p>
          <a:p>
            <a:pPr marL="0" indent="0">
              <a:lnSpc>
                <a:spcPct val="80000"/>
              </a:lnSpc>
            </a:pPr>
            <a:r>
              <a:rPr lang="en-US" sz="2000">
                <a:solidFill>
                  <a:srgbClr val="995C0C"/>
                </a:solidFill>
              </a:rPr>
              <a:t>Art styles (Religious ideas were often expressed in painting, sculpture, and architecture.)</a:t>
            </a:r>
          </a:p>
          <a:p>
            <a:pPr marL="0" indent="0">
              <a:lnSpc>
                <a:spcPct val="80000"/>
              </a:lnSpc>
            </a:pPr>
            <a:endParaRPr lang="en-US" sz="2000">
              <a:solidFill>
                <a:srgbClr val="995C0C"/>
              </a:solidFill>
            </a:endParaRPr>
          </a:p>
          <a:p>
            <a:pPr marL="0" indent="0">
              <a:lnSpc>
                <a:spcPct val="80000"/>
              </a:lnSpc>
            </a:pPr>
            <a:endParaRPr lang="en-US" sz="2000">
              <a:solidFill>
                <a:srgbClr val="995C0C"/>
              </a:solidFill>
            </a:endParaRPr>
          </a:p>
        </p:txBody>
      </p:sp>
      <p:pic>
        <p:nvPicPr>
          <p:cNvPr id="273412" name="Picture 4"/>
          <p:cNvPicPr>
            <a:picLocks noChangeAspect="1" noChangeArrowheads="1"/>
          </p:cNvPicPr>
          <p:nvPr>
            <p:ph sz="quarter" idx="2"/>
          </p:nvPr>
        </p:nvPicPr>
        <p:blipFill>
          <a:blip r:embed="rId3"/>
          <a:srcRect/>
          <a:stretch>
            <a:fillRect/>
          </a:stretch>
        </p:blipFill>
        <p:spPr>
          <a:xfrm>
            <a:off x="6324600" y="3810000"/>
            <a:ext cx="1968500" cy="2795588"/>
          </a:xfrm>
          <a:noFill/>
          <a:ln w="76200" cmpd="tri" algn="ctr">
            <a:solidFill>
              <a:srgbClr val="CD7C11"/>
            </a:solidFill>
          </a:ln>
        </p:spPr>
      </p:pic>
      <p:grpSp>
        <p:nvGrpSpPr>
          <p:cNvPr id="273418" name="Group 10"/>
          <p:cNvGrpSpPr>
            <a:grpSpLocks/>
          </p:cNvGrpSpPr>
          <p:nvPr/>
        </p:nvGrpSpPr>
        <p:grpSpPr bwMode="auto">
          <a:xfrm>
            <a:off x="533400" y="333375"/>
            <a:ext cx="4268788" cy="962025"/>
            <a:chOff x="288" y="258"/>
            <a:chExt cx="2689" cy="606"/>
          </a:xfrm>
        </p:grpSpPr>
        <p:pic>
          <p:nvPicPr>
            <p:cNvPr id="273419" name="Picture 11"/>
            <p:cNvPicPr>
              <a:picLocks noChangeAspect="1" noChangeArrowheads="1"/>
            </p:cNvPicPr>
            <p:nvPr/>
          </p:nvPicPr>
          <p:blipFill>
            <a:blip r:embed="rId4"/>
            <a:srcRect l="12903" r="9677"/>
            <a:stretch>
              <a:fillRect/>
            </a:stretch>
          </p:blipFill>
          <p:spPr bwMode="auto">
            <a:xfrm>
              <a:off x="288" y="288"/>
              <a:ext cx="576" cy="576"/>
            </a:xfrm>
            <a:prstGeom prst="rect">
              <a:avLst/>
            </a:prstGeom>
            <a:noFill/>
          </p:spPr>
        </p:pic>
        <p:sp>
          <p:nvSpPr>
            <p:cNvPr id="273420" name="Text Box 12"/>
            <p:cNvSpPr txBox="1">
              <a:spLocks noChangeArrowheads="1"/>
            </p:cNvSpPr>
            <p:nvPr/>
          </p:nvSpPr>
          <p:spPr bwMode="auto">
            <a:xfrm>
              <a:off x="846" y="258"/>
              <a:ext cx="2131" cy="518"/>
            </a:xfrm>
            <a:prstGeom prst="rect">
              <a:avLst/>
            </a:prstGeom>
            <a:noFill/>
            <a:ln w="9525">
              <a:noFill/>
              <a:miter lim="800000"/>
              <a:headEnd/>
              <a:tailEnd/>
            </a:ln>
            <a:effectLst/>
          </p:spPr>
          <p:txBody>
            <a:bodyPr wrap="none">
              <a:spAutoFit/>
            </a:bodyPr>
            <a:lstStyle/>
            <a:p>
              <a:r>
                <a:rPr lang="en-US" sz="2400" b="1">
                  <a:solidFill>
                    <a:srgbClr val="995C0C"/>
                  </a:solidFill>
                  <a:effectLst>
                    <a:outerShdw blurRad="38100" dist="38100" dir="2700000" algn="tl">
                      <a:srgbClr val="C0C0C0"/>
                    </a:outerShdw>
                  </a:effectLst>
                </a:rPr>
                <a:t>Expanding Networks: </a:t>
              </a:r>
              <a:br>
                <a:rPr lang="en-US" sz="2400" b="1">
                  <a:solidFill>
                    <a:srgbClr val="995C0C"/>
                  </a:solidFill>
                  <a:effectLst>
                    <a:outerShdw blurRad="38100" dist="38100" dir="2700000" algn="tl">
                      <a:srgbClr val="C0C0C0"/>
                    </a:outerShdw>
                  </a:effectLst>
                </a:rPr>
              </a:br>
              <a:r>
                <a:rPr lang="en-US" sz="2400" b="1">
                  <a:solidFill>
                    <a:srgbClr val="995C0C"/>
                  </a:solidFill>
                  <a:effectLst>
                    <a:outerShdw blurRad="38100" dist="38100" dir="2700000" algn="tl">
                      <a:srgbClr val="C0C0C0"/>
                    </a:outerShdw>
                  </a:effectLst>
                </a:rPr>
                <a:t>Religions</a:t>
              </a:r>
              <a:endParaRPr lang="en-US" sz="2400">
                <a:solidFill>
                  <a:srgbClr val="995C0C"/>
                </a:solidFill>
              </a:endParaRPr>
            </a:p>
          </p:txBody>
        </p:sp>
      </p:grpSp>
      <p:pic>
        <p:nvPicPr>
          <p:cNvPr id="273421" name="Picture 13" descr="Kremlin Savior The Awesome Eye 2"/>
          <p:cNvPicPr>
            <a:picLocks noChangeAspect="1" noChangeArrowheads="1"/>
          </p:cNvPicPr>
          <p:nvPr/>
        </p:nvPicPr>
        <p:blipFill>
          <a:blip r:embed="rId5"/>
          <a:srcRect l="6630" t="23204" r="13812" b="3868"/>
          <a:stretch>
            <a:fillRect/>
          </a:stretch>
        </p:blipFill>
        <p:spPr bwMode="auto">
          <a:xfrm>
            <a:off x="5867400" y="152400"/>
            <a:ext cx="2743200" cy="3352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3418"/>
                                        </p:tgtEl>
                                        <p:attrNameLst>
                                          <p:attrName>style.visibility</p:attrName>
                                        </p:attrNameLst>
                                      </p:cBhvr>
                                      <p:to>
                                        <p:strVal val="visible"/>
                                      </p:to>
                                    </p:set>
                                    <p:animEffect transition="in" filter="fade">
                                      <p:cBhvr>
                                        <p:cTn id="7" dur="1000"/>
                                        <p:tgtEl>
                                          <p:spTgt spid="27341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3411">
                                            <p:txEl>
                                              <p:pRg st="0" end="0"/>
                                            </p:txEl>
                                          </p:spTgt>
                                        </p:tgtEl>
                                        <p:attrNameLst>
                                          <p:attrName>style.visibility</p:attrName>
                                        </p:attrNameLst>
                                      </p:cBhvr>
                                      <p:to>
                                        <p:strVal val="visible"/>
                                      </p:to>
                                    </p:set>
                                    <p:animEffect transition="in" filter="fade">
                                      <p:cBhvr>
                                        <p:cTn id="11" dur="500"/>
                                        <p:tgtEl>
                                          <p:spTgt spid="2734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3411">
                                            <p:txEl>
                                              <p:pRg st="2" end="2"/>
                                            </p:txEl>
                                          </p:spTgt>
                                        </p:tgtEl>
                                        <p:attrNameLst>
                                          <p:attrName>style.visibility</p:attrName>
                                        </p:attrNameLst>
                                      </p:cBhvr>
                                      <p:to>
                                        <p:strVal val="visible"/>
                                      </p:to>
                                    </p:set>
                                    <p:animEffect transition="in" filter="fade">
                                      <p:cBhvr>
                                        <p:cTn id="16" dur="500"/>
                                        <p:tgtEl>
                                          <p:spTgt spid="2734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3411">
                                            <p:txEl>
                                              <p:pRg st="4" end="4"/>
                                            </p:txEl>
                                          </p:spTgt>
                                        </p:tgtEl>
                                        <p:attrNameLst>
                                          <p:attrName>style.visibility</p:attrName>
                                        </p:attrNameLst>
                                      </p:cBhvr>
                                      <p:to>
                                        <p:strVal val="visible"/>
                                      </p:to>
                                    </p:set>
                                    <p:animEffect transition="in" filter="fade">
                                      <p:cBhvr>
                                        <p:cTn id="21" dur="500"/>
                                        <p:tgtEl>
                                          <p:spTgt spid="27341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3411">
                                            <p:txEl>
                                              <p:pRg st="6" end="6"/>
                                            </p:txEl>
                                          </p:spTgt>
                                        </p:tgtEl>
                                        <p:attrNameLst>
                                          <p:attrName>style.visibility</p:attrName>
                                        </p:attrNameLst>
                                      </p:cBhvr>
                                      <p:to>
                                        <p:strVal val="visible"/>
                                      </p:to>
                                    </p:set>
                                    <p:animEffect transition="in" filter="fade">
                                      <p:cBhvr>
                                        <p:cTn id="26" dur="500"/>
                                        <p:tgtEl>
                                          <p:spTgt spid="273411">
                                            <p:txEl>
                                              <p:pRg st="6" end="6"/>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73421"/>
                                        </p:tgtEl>
                                        <p:attrNameLst>
                                          <p:attrName>style.visibility</p:attrName>
                                        </p:attrNameLst>
                                      </p:cBhvr>
                                      <p:to>
                                        <p:strVal val="visible"/>
                                      </p:to>
                                    </p:set>
                                    <p:animEffect transition="in" filter="fade">
                                      <p:cBhvr>
                                        <p:cTn id="30" dur="2000"/>
                                        <p:tgtEl>
                                          <p:spTgt spid="273421"/>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273412"/>
                                        </p:tgtEl>
                                        <p:attrNameLst>
                                          <p:attrName>style.visibility</p:attrName>
                                        </p:attrNameLst>
                                      </p:cBhvr>
                                      <p:to>
                                        <p:strVal val="visible"/>
                                      </p:to>
                                    </p:set>
                                    <p:animEffect transition="in" filter="fade">
                                      <p:cBhvr>
                                        <p:cTn id="34" dur="10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E1A7AE40-CDFD-44A3-95F0-16A793AA188C}" type="slidenum">
              <a:rPr lang="en-US"/>
              <a:pPr/>
              <a:t>43</a:t>
            </a:fld>
            <a:endParaRPr lang="en-US"/>
          </a:p>
        </p:txBody>
      </p:sp>
      <p:pic>
        <p:nvPicPr>
          <p:cNvPr id="175112" name="Picture 8" descr="mundo-front"/>
          <p:cNvPicPr>
            <a:picLocks noChangeAspect="1" noChangeArrowheads="1"/>
          </p:cNvPicPr>
          <p:nvPr/>
        </p:nvPicPr>
        <p:blipFill>
          <a:blip r:embed="rId2"/>
          <a:srcRect/>
          <a:stretch>
            <a:fillRect/>
          </a:stretch>
        </p:blipFill>
        <p:spPr bwMode="auto">
          <a:xfrm>
            <a:off x="3657600" y="3429000"/>
            <a:ext cx="1828800" cy="1820863"/>
          </a:xfrm>
          <a:prstGeom prst="rect">
            <a:avLst/>
          </a:prstGeom>
          <a:noFill/>
        </p:spPr>
      </p:pic>
      <p:sp>
        <p:nvSpPr>
          <p:cNvPr id="175108" name="AutoShape 4"/>
          <p:cNvSpPr>
            <a:spLocks noChangeArrowheads="1"/>
          </p:cNvSpPr>
          <p:nvPr/>
        </p:nvSpPr>
        <p:spPr bwMode="auto">
          <a:xfrm>
            <a:off x="457200" y="457200"/>
            <a:ext cx="4864100" cy="2209800"/>
          </a:xfrm>
          <a:prstGeom prst="wedgeEllipseCallout">
            <a:avLst>
              <a:gd name="adj1" fmla="val 19681"/>
              <a:gd name="adj2" fmla="val 88074"/>
            </a:avLst>
          </a:prstGeom>
          <a:solidFill>
            <a:schemeClr val="bg1"/>
          </a:solidFill>
          <a:ln w="9525" algn="ctr">
            <a:solidFill>
              <a:srgbClr val="0A56A4"/>
            </a:solidFill>
            <a:miter lim="800000"/>
            <a:headEnd/>
            <a:tailEnd/>
          </a:ln>
          <a:effectLst/>
        </p:spPr>
        <p:txBody>
          <a:bodyPr anchor="ctr"/>
          <a:lstStyle/>
          <a:p>
            <a:pPr algn="ctr"/>
            <a:r>
              <a:rPr lang="en-US" altLang="en-US" sz="2400" b="1">
                <a:solidFill>
                  <a:srgbClr val="0A56A4"/>
                </a:solidFill>
              </a:rPr>
              <a:t>So, what have we learned about two key developments of this era?</a:t>
            </a:r>
          </a:p>
        </p:txBody>
      </p:sp>
      <p:sp>
        <p:nvSpPr>
          <p:cNvPr id="175113" name="AutoShape 9"/>
          <p:cNvSpPr>
            <a:spLocks noChangeArrowheads="1"/>
          </p:cNvSpPr>
          <p:nvPr/>
        </p:nvSpPr>
        <p:spPr bwMode="auto">
          <a:xfrm>
            <a:off x="6172200" y="1524000"/>
            <a:ext cx="2590800" cy="2667000"/>
          </a:xfrm>
          <a:prstGeom prst="wedgeEllipseCallout">
            <a:avLst>
              <a:gd name="adj1" fmla="val -80148"/>
              <a:gd name="adj2" fmla="val 32856"/>
            </a:avLst>
          </a:prstGeom>
          <a:solidFill>
            <a:schemeClr val="bg1"/>
          </a:solidFill>
          <a:ln w="9525">
            <a:solidFill>
              <a:srgbClr val="0A56A4"/>
            </a:solidFill>
            <a:miter lim="800000"/>
            <a:headEnd/>
            <a:tailEnd/>
          </a:ln>
          <a:effectLst/>
        </p:spPr>
        <p:txBody>
          <a:bodyPr anchor="ctr"/>
          <a:lstStyle/>
          <a:p>
            <a:r>
              <a:rPr lang="en-US" altLang="en-US" sz="2400" b="1">
                <a:solidFill>
                  <a:srgbClr val="0A56A4"/>
                </a:solidFill>
              </a:rPr>
              <a:t>Population growth and networks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5112"/>
                                        </p:tgtEl>
                                        <p:attrNameLst>
                                          <p:attrName>style.visibility</p:attrName>
                                        </p:attrNameLst>
                                      </p:cBhvr>
                                      <p:to>
                                        <p:strVal val="visible"/>
                                      </p:to>
                                    </p:set>
                                    <p:animEffect transition="in" filter="fade">
                                      <p:cBhvr>
                                        <p:cTn id="7" dur="1000"/>
                                        <p:tgtEl>
                                          <p:spTgt spid="175112"/>
                                        </p:tgtEl>
                                      </p:cBhvr>
                                    </p:animEffect>
                                    <p:anim calcmode="lin" valueType="num">
                                      <p:cBhvr>
                                        <p:cTn id="8" dur="1000" fill="hold"/>
                                        <p:tgtEl>
                                          <p:spTgt spid="175112"/>
                                        </p:tgtEl>
                                        <p:attrNameLst>
                                          <p:attrName>style.rotation</p:attrName>
                                        </p:attrNameLst>
                                      </p:cBhvr>
                                      <p:tavLst>
                                        <p:tav tm="0">
                                          <p:val>
                                            <p:fltVal val="720"/>
                                          </p:val>
                                        </p:tav>
                                        <p:tav tm="100000">
                                          <p:val>
                                            <p:fltVal val="0"/>
                                          </p:val>
                                        </p:tav>
                                      </p:tavLst>
                                    </p:anim>
                                    <p:anim calcmode="lin" valueType="num">
                                      <p:cBhvr>
                                        <p:cTn id="9" dur="1000" fill="hold"/>
                                        <p:tgtEl>
                                          <p:spTgt spid="175112"/>
                                        </p:tgtEl>
                                        <p:attrNameLst>
                                          <p:attrName>ppt_h</p:attrName>
                                        </p:attrNameLst>
                                      </p:cBhvr>
                                      <p:tavLst>
                                        <p:tav tm="0">
                                          <p:val>
                                            <p:fltVal val="0"/>
                                          </p:val>
                                        </p:tav>
                                        <p:tav tm="100000">
                                          <p:val>
                                            <p:strVal val="#ppt_h"/>
                                          </p:val>
                                        </p:tav>
                                      </p:tavLst>
                                    </p:anim>
                                    <p:anim calcmode="lin" valueType="num">
                                      <p:cBhvr>
                                        <p:cTn id="10" dur="1000" fill="hold"/>
                                        <p:tgtEl>
                                          <p:spTgt spid="175112"/>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7510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5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animBg="1"/>
      <p:bldP spid="1751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033BBF14-52C6-41EB-8799-59E1984E6EE3}" type="slidenum">
              <a:rPr lang="en-US"/>
              <a:pPr/>
              <a:t>44</a:t>
            </a:fld>
            <a:endParaRPr lang="en-US"/>
          </a:p>
        </p:txBody>
      </p:sp>
      <p:sp>
        <p:nvSpPr>
          <p:cNvPr id="176130" name="Text Box 2"/>
          <p:cNvSpPr txBox="1">
            <a:spLocks noChangeArrowheads="1"/>
          </p:cNvSpPr>
          <p:nvPr/>
        </p:nvSpPr>
        <p:spPr bwMode="auto">
          <a:xfrm>
            <a:off x="4254500" y="3987800"/>
            <a:ext cx="2692400" cy="1069975"/>
          </a:xfrm>
          <a:prstGeom prst="rect">
            <a:avLst/>
          </a:prstGeom>
          <a:noFill/>
          <a:ln w="9525">
            <a:noFill/>
            <a:miter lim="800000"/>
            <a:headEnd/>
            <a:tailEnd/>
          </a:ln>
          <a:effectLst/>
        </p:spPr>
        <p:txBody>
          <a:bodyPr anchor="ctr">
            <a:spAutoFit/>
          </a:bodyPr>
          <a:lstStyle/>
          <a:p>
            <a:pPr algn="ctr" eaLnBrk="0" hangingPunct="0">
              <a:spcBef>
                <a:spcPct val="50000"/>
              </a:spcBef>
            </a:pPr>
            <a:endParaRPr lang="en-US" sz="1600" b="1">
              <a:effectLst>
                <a:outerShdw blurRad="38100" dist="38100" dir="2700000" algn="tl">
                  <a:srgbClr val="C0C0C0"/>
                </a:outerShdw>
              </a:effectLst>
            </a:endParaRPr>
          </a:p>
          <a:p>
            <a:pPr algn="ctr" eaLnBrk="0" hangingPunct="0">
              <a:spcBef>
                <a:spcPct val="50000"/>
              </a:spcBef>
            </a:pPr>
            <a:endParaRPr lang="en-US" sz="1600" b="1">
              <a:effectLst>
                <a:outerShdw blurRad="38100" dist="38100" dir="2700000" algn="tl">
                  <a:srgbClr val="C0C0C0"/>
                </a:outerShdw>
              </a:effectLst>
            </a:endParaRPr>
          </a:p>
          <a:p>
            <a:pPr algn="ctr" eaLnBrk="0" hangingPunct="0">
              <a:spcBef>
                <a:spcPct val="50000"/>
              </a:spcBef>
            </a:pPr>
            <a:endParaRPr lang="en-US" sz="1600" b="1">
              <a:effectLst>
                <a:outerShdw blurRad="38100" dist="38100" dir="2700000" algn="tl">
                  <a:srgbClr val="C0C0C0"/>
                </a:outerShdw>
              </a:effectLst>
            </a:endParaRPr>
          </a:p>
        </p:txBody>
      </p:sp>
      <p:sp>
        <p:nvSpPr>
          <p:cNvPr id="176140" name="Text Box 12"/>
          <p:cNvSpPr txBox="1">
            <a:spLocks noChangeArrowheads="1"/>
          </p:cNvSpPr>
          <p:nvPr/>
        </p:nvSpPr>
        <p:spPr bwMode="auto">
          <a:xfrm>
            <a:off x="304800" y="3233738"/>
            <a:ext cx="4419600" cy="3140075"/>
          </a:xfrm>
          <a:prstGeom prst="rect">
            <a:avLst/>
          </a:prstGeom>
          <a:noFill/>
          <a:ln w="9525">
            <a:noFill/>
            <a:miter lim="800000"/>
            <a:headEnd/>
            <a:tailEnd/>
          </a:ln>
          <a:effectLst/>
        </p:spPr>
        <p:txBody>
          <a:bodyPr anchor="ctr">
            <a:spAutoFit/>
          </a:bodyPr>
          <a:lstStyle/>
          <a:p>
            <a:pPr eaLnBrk="0" hangingPunct="0">
              <a:spcBef>
                <a:spcPct val="50000"/>
              </a:spcBef>
            </a:pPr>
            <a:r>
              <a:rPr lang="en-US" sz="2000" b="1">
                <a:solidFill>
                  <a:srgbClr val="995C0C"/>
                </a:solidFill>
                <a:effectLst>
                  <a:outerShdw blurRad="38100" dist="38100" dir="2700000" algn="tl">
                    <a:srgbClr val="C0C0C0"/>
                  </a:outerShdw>
                </a:effectLst>
              </a:rPr>
              <a:t>Expanded networks of exchange allowed people, goods, and ideas to move thousands of miles. The development of alphabetic writing systems speeded up the transfer of information. Also, people who met, shared ideas, and conducted business with one another helped spread new world religions across Afroeurasia.</a:t>
            </a:r>
          </a:p>
        </p:txBody>
      </p:sp>
      <p:sp>
        <p:nvSpPr>
          <p:cNvPr id="176142" name="Rectangle 14"/>
          <p:cNvSpPr>
            <a:spLocks noChangeArrowheads="1"/>
          </p:cNvSpPr>
          <p:nvPr/>
        </p:nvSpPr>
        <p:spPr bwMode="auto">
          <a:xfrm>
            <a:off x="6019800" y="5715000"/>
            <a:ext cx="1985963" cy="517525"/>
          </a:xfrm>
          <a:prstGeom prst="rect">
            <a:avLst/>
          </a:prstGeom>
          <a:noFill/>
          <a:ln w="9525">
            <a:noFill/>
            <a:miter lim="800000"/>
            <a:headEnd/>
            <a:tailEnd/>
          </a:ln>
          <a:effectLst/>
        </p:spPr>
        <p:txBody>
          <a:bodyPr wrap="none" anchor="ctr">
            <a:spAutoFit/>
          </a:bodyPr>
          <a:lstStyle/>
          <a:p>
            <a:pPr algn="ctr" eaLnBrk="0" hangingPunct="0"/>
            <a:r>
              <a:rPr lang="en-US" sz="1400" b="1">
                <a:solidFill>
                  <a:srgbClr val="995C0C"/>
                </a:solidFill>
                <a:effectLst>
                  <a:outerShdw blurRad="38100" dist="38100" dir="2700000" algn="tl">
                    <a:srgbClr val="C0C0C0"/>
                  </a:outerShdw>
                </a:effectLst>
              </a:rPr>
              <a:t>Expanding Networks </a:t>
            </a:r>
          </a:p>
          <a:p>
            <a:pPr algn="ctr" eaLnBrk="0" hangingPunct="0"/>
            <a:r>
              <a:rPr lang="en-US" sz="1400" b="1">
                <a:solidFill>
                  <a:srgbClr val="995C0C"/>
                </a:solidFill>
                <a:effectLst>
                  <a:outerShdw blurRad="38100" dist="38100" dir="2700000" algn="tl">
                    <a:srgbClr val="C0C0C0"/>
                  </a:outerShdw>
                </a:effectLst>
              </a:rPr>
              <a:t>of Exchange</a:t>
            </a:r>
          </a:p>
        </p:txBody>
      </p:sp>
      <p:pic>
        <p:nvPicPr>
          <p:cNvPr id="176143" name="Picture 15"/>
          <p:cNvPicPr>
            <a:picLocks noChangeAspect="1" noChangeArrowheads="1"/>
          </p:cNvPicPr>
          <p:nvPr/>
        </p:nvPicPr>
        <p:blipFill>
          <a:blip r:embed="rId2"/>
          <a:srcRect/>
          <a:stretch>
            <a:fillRect/>
          </a:stretch>
        </p:blipFill>
        <p:spPr bwMode="auto">
          <a:xfrm>
            <a:off x="5410200" y="3276600"/>
            <a:ext cx="3124200" cy="2430463"/>
          </a:xfrm>
          <a:prstGeom prst="rect">
            <a:avLst/>
          </a:prstGeom>
          <a:noFill/>
        </p:spPr>
      </p:pic>
      <p:sp>
        <p:nvSpPr>
          <p:cNvPr id="176134" name="Text Box 6"/>
          <p:cNvSpPr txBox="1">
            <a:spLocks noChangeArrowheads="1"/>
          </p:cNvSpPr>
          <p:nvPr/>
        </p:nvSpPr>
        <p:spPr bwMode="auto">
          <a:xfrm>
            <a:off x="4114800" y="228600"/>
            <a:ext cx="4038600" cy="2530475"/>
          </a:xfrm>
          <a:prstGeom prst="rect">
            <a:avLst/>
          </a:prstGeom>
          <a:noFill/>
          <a:ln w="9525">
            <a:noFill/>
            <a:miter lim="800000"/>
            <a:headEnd/>
            <a:tailEnd/>
          </a:ln>
          <a:effectLst/>
        </p:spPr>
        <p:txBody>
          <a:bodyPr anchor="ctr">
            <a:spAutoFit/>
          </a:bodyPr>
          <a:lstStyle/>
          <a:p>
            <a:pPr eaLnBrk="0" hangingPunct="0">
              <a:spcBef>
                <a:spcPct val="50000"/>
              </a:spcBef>
            </a:pPr>
            <a:r>
              <a:rPr lang="en-US" sz="2000" b="1">
                <a:solidFill>
                  <a:srgbClr val="995C0C"/>
                </a:solidFill>
                <a:effectLst>
                  <a:outerShdw blurRad="38100" dist="38100" dir="2700000" algn="tl">
                    <a:srgbClr val="C0C0C0"/>
                  </a:outerShdw>
                </a:effectLst>
              </a:rPr>
              <a:t>Population growth in Big Era Four was linked to the expansion of agriculture. Increases in population density and job specialization in farming communities led to the creation of more and larger cities.</a:t>
            </a:r>
          </a:p>
        </p:txBody>
      </p:sp>
      <p:sp>
        <p:nvSpPr>
          <p:cNvPr id="176147" name="Text Box 19"/>
          <p:cNvSpPr txBox="1">
            <a:spLocks noChangeArrowheads="1"/>
          </p:cNvSpPr>
          <p:nvPr/>
        </p:nvSpPr>
        <p:spPr bwMode="auto">
          <a:xfrm>
            <a:off x="1295400" y="2590800"/>
            <a:ext cx="1354138" cy="517525"/>
          </a:xfrm>
          <a:prstGeom prst="rect">
            <a:avLst/>
          </a:prstGeom>
          <a:noFill/>
          <a:ln w="9525">
            <a:noFill/>
            <a:miter lim="800000"/>
            <a:headEnd/>
            <a:tailEnd/>
          </a:ln>
          <a:effectLst/>
        </p:spPr>
        <p:txBody>
          <a:bodyPr>
            <a:spAutoFit/>
          </a:bodyPr>
          <a:lstStyle/>
          <a:p>
            <a:pPr algn="ctr"/>
            <a:r>
              <a:rPr lang="en-US" sz="1400" b="1">
                <a:solidFill>
                  <a:srgbClr val="995C0C"/>
                </a:solidFill>
                <a:effectLst>
                  <a:outerShdw blurRad="38100" dist="38100" dir="2700000" algn="tl">
                    <a:srgbClr val="C0C0C0"/>
                  </a:outerShdw>
                </a:effectLst>
              </a:rPr>
              <a:t>Population Growth</a:t>
            </a:r>
            <a:r>
              <a:rPr lang="en-US" sz="1000" b="1">
                <a:solidFill>
                  <a:srgbClr val="995C0C"/>
                </a:solidFill>
                <a:effectLst>
                  <a:outerShdw blurRad="38100" dist="38100" dir="2700000" algn="tl">
                    <a:srgbClr val="C0C0C0"/>
                  </a:outerShdw>
                </a:effectLst>
              </a:rPr>
              <a:t> </a:t>
            </a:r>
            <a:endParaRPr lang="en-US" sz="1000">
              <a:solidFill>
                <a:srgbClr val="995C0C"/>
              </a:solidFill>
            </a:endParaRPr>
          </a:p>
        </p:txBody>
      </p:sp>
      <p:pic>
        <p:nvPicPr>
          <p:cNvPr id="176148" name="Picture 20"/>
          <p:cNvPicPr>
            <a:picLocks noChangeAspect="1" noChangeArrowheads="1"/>
          </p:cNvPicPr>
          <p:nvPr/>
        </p:nvPicPr>
        <p:blipFill>
          <a:blip r:embed="rId3"/>
          <a:srcRect/>
          <a:stretch>
            <a:fillRect/>
          </a:stretch>
        </p:blipFill>
        <p:spPr bwMode="auto">
          <a:xfrm>
            <a:off x="457200" y="222250"/>
            <a:ext cx="3124200" cy="243046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6148"/>
                                        </p:tgtEl>
                                        <p:attrNameLst>
                                          <p:attrName>style.visibility</p:attrName>
                                        </p:attrNameLst>
                                      </p:cBhvr>
                                      <p:to>
                                        <p:strVal val="visible"/>
                                      </p:to>
                                    </p:set>
                                    <p:animEffect transition="in" filter="fade">
                                      <p:cBhvr>
                                        <p:cTn id="7" dur="1000"/>
                                        <p:tgtEl>
                                          <p:spTgt spid="1761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6147"/>
                                        </p:tgtEl>
                                        <p:attrNameLst>
                                          <p:attrName>style.visibility</p:attrName>
                                        </p:attrNameLst>
                                      </p:cBhvr>
                                      <p:to>
                                        <p:strVal val="visible"/>
                                      </p:to>
                                    </p:set>
                                    <p:animEffect transition="in" filter="fade">
                                      <p:cBhvr>
                                        <p:cTn id="10" dur="1000"/>
                                        <p:tgtEl>
                                          <p:spTgt spid="17614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6134"/>
                                        </p:tgtEl>
                                        <p:attrNameLst>
                                          <p:attrName>style.visibility</p:attrName>
                                        </p:attrNameLst>
                                      </p:cBhvr>
                                      <p:to>
                                        <p:strVal val="visible"/>
                                      </p:to>
                                    </p:set>
                                    <p:animEffect transition="in" filter="fade">
                                      <p:cBhvr>
                                        <p:cTn id="14" dur="1000"/>
                                        <p:tgtEl>
                                          <p:spTgt spid="176134"/>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76143"/>
                                        </p:tgtEl>
                                        <p:attrNameLst>
                                          <p:attrName>style.visibility</p:attrName>
                                        </p:attrNameLst>
                                      </p:cBhvr>
                                      <p:to>
                                        <p:strVal val="visible"/>
                                      </p:to>
                                    </p:set>
                                    <p:animEffect transition="in" filter="fade">
                                      <p:cBhvr>
                                        <p:cTn id="18" dur="1000"/>
                                        <p:tgtEl>
                                          <p:spTgt spid="1761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6142"/>
                                        </p:tgtEl>
                                        <p:attrNameLst>
                                          <p:attrName>style.visibility</p:attrName>
                                        </p:attrNameLst>
                                      </p:cBhvr>
                                      <p:to>
                                        <p:strVal val="visible"/>
                                      </p:to>
                                    </p:set>
                                    <p:animEffect transition="in" filter="fade">
                                      <p:cBhvr>
                                        <p:cTn id="21" dur="1000"/>
                                        <p:tgtEl>
                                          <p:spTgt spid="176142"/>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76140"/>
                                        </p:tgtEl>
                                        <p:attrNameLst>
                                          <p:attrName>style.visibility</p:attrName>
                                        </p:attrNameLst>
                                      </p:cBhvr>
                                      <p:to>
                                        <p:strVal val="visible"/>
                                      </p:to>
                                    </p:set>
                                    <p:animEffect transition="in" filter="fade">
                                      <p:cBhvr>
                                        <p:cTn id="25" dur="1000"/>
                                        <p:tgtEl>
                                          <p:spTgt spid="176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0" grpId="0"/>
      <p:bldP spid="176142" grpId="0"/>
      <p:bldP spid="176134" grpId="0"/>
      <p:bldP spid="17614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94466934-5090-4FFA-95E6-5C4F60FEA9F6}" type="slidenum">
              <a:rPr lang="en-US"/>
              <a:pPr/>
              <a:t>45</a:t>
            </a:fld>
            <a:endParaRPr lang="en-US"/>
          </a:p>
        </p:txBody>
      </p:sp>
      <p:pic>
        <p:nvPicPr>
          <p:cNvPr id="177164" name="Picture 12" descr="mundo-front"/>
          <p:cNvPicPr>
            <a:picLocks noChangeAspect="1" noChangeArrowheads="1"/>
          </p:cNvPicPr>
          <p:nvPr/>
        </p:nvPicPr>
        <p:blipFill>
          <a:blip r:embed="rId2"/>
          <a:srcRect/>
          <a:stretch>
            <a:fillRect/>
          </a:stretch>
        </p:blipFill>
        <p:spPr bwMode="auto">
          <a:xfrm>
            <a:off x="5486400" y="4267200"/>
            <a:ext cx="1828800" cy="1820863"/>
          </a:xfrm>
          <a:prstGeom prst="rect">
            <a:avLst/>
          </a:prstGeom>
          <a:noFill/>
        </p:spPr>
      </p:pic>
      <p:pic>
        <p:nvPicPr>
          <p:cNvPr id="177163" name="Picture 11" descr="earth_anim"/>
          <p:cNvPicPr>
            <a:picLocks noChangeAspect="1" noChangeArrowheads="1" noCrop="1"/>
          </p:cNvPicPr>
          <p:nvPr/>
        </p:nvPicPr>
        <p:blipFill>
          <a:blip r:embed="rId3"/>
          <a:srcRect/>
          <a:stretch>
            <a:fillRect/>
          </a:stretch>
        </p:blipFill>
        <p:spPr bwMode="auto">
          <a:xfrm>
            <a:off x="5486400" y="4267200"/>
            <a:ext cx="1828800" cy="1828800"/>
          </a:xfrm>
          <a:prstGeom prst="rect">
            <a:avLst/>
          </a:prstGeom>
          <a:noFill/>
        </p:spPr>
      </p:pic>
      <p:sp>
        <p:nvSpPr>
          <p:cNvPr id="177156" name="AutoShape 4"/>
          <p:cNvSpPr>
            <a:spLocks noChangeArrowheads="1"/>
          </p:cNvSpPr>
          <p:nvPr/>
        </p:nvSpPr>
        <p:spPr bwMode="auto">
          <a:xfrm flipH="1">
            <a:off x="762000" y="457200"/>
            <a:ext cx="4800600" cy="3124200"/>
          </a:xfrm>
          <a:prstGeom prst="wedgeEllipseCallout">
            <a:avLst>
              <a:gd name="adj1" fmla="val -49074"/>
              <a:gd name="adj2" fmla="val 78199"/>
            </a:avLst>
          </a:prstGeom>
          <a:solidFill>
            <a:schemeClr val="bg1"/>
          </a:solidFill>
          <a:ln w="9525" algn="ctr">
            <a:solidFill>
              <a:srgbClr val="0A56A4"/>
            </a:solidFill>
            <a:miter lim="800000"/>
            <a:headEnd/>
            <a:tailEnd/>
          </a:ln>
          <a:effectLst/>
        </p:spPr>
        <p:txBody>
          <a:bodyPr anchor="ctr"/>
          <a:lstStyle/>
          <a:p>
            <a:pPr algn="ctr"/>
            <a:r>
              <a:rPr lang="en-US" altLang="en-US" sz="2400" b="1">
                <a:solidFill>
                  <a:srgbClr val="0A56A4"/>
                </a:solidFill>
              </a:rPr>
              <a:t>So many developments in </a:t>
            </a:r>
          </a:p>
          <a:p>
            <a:pPr algn="ctr"/>
            <a:r>
              <a:rPr lang="en-US" altLang="en-US" sz="2400" b="1">
                <a:solidFill>
                  <a:srgbClr val="0A56A4"/>
                </a:solidFill>
              </a:rPr>
              <a:t>Big Era Four!  </a:t>
            </a:r>
          </a:p>
          <a:p>
            <a:pPr algn="ctr"/>
            <a:r>
              <a:rPr lang="en-US" altLang="en-US" sz="2400" b="1">
                <a:solidFill>
                  <a:srgbClr val="0A56A4"/>
                </a:solidFill>
              </a:rPr>
              <a:t>Hmmm… I wonder what will happen next.  Stay tuned for</a:t>
            </a:r>
          </a:p>
          <a:p>
            <a:pPr algn="ctr"/>
            <a:r>
              <a:rPr lang="en-US" altLang="en-US" sz="2400" b="1">
                <a:solidFill>
                  <a:srgbClr val="0A56A4"/>
                </a:solidFill>
              </a:rPr>
              <a:t>Big Era Five!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77164"/>
                                        </p:tgtEl>
                                        <p:attrNameLst>
                                          <p:attrName>style.visibility</p:attrName>
                                        </p:attrNameLst>
                                      </p:cBhvr>
                                      <p:to>
                                        <p:strVal val="visible"/>
                                      </p:to>
                                    </p:set>
                                    <p:animEffect transition="in" filter="fade">
                                      <p:cBhvr>
                                        <p:cTn id="7" dur="1000"/>
                                        <p:tgtEl>
                                          <p:spTgt spid="177164"/>
                                        </p:tgtEl>
                                      </p:cBhvr>
                                    </p:animEffect>
                                    <p:anim calcmode="lin" valueType="num">
                                      <p:cBhvr>
                                        <p:cTn id="8" dur="1000" fill="hold"/>
                                        <p:tgtEl>
                                          <p:spTgt spid="177164"/>
                                        </p:tgtEl>
                                        <p:attrNameLst>
                                          <p:attrName>style.rotation</p:attrName>
                                        </p:attrNameLst>
                                      </p:cBhvr>
                                      <p:tavLst>
                                        <p:tav tm="0">
                                          <p:val>
                                            <p:fltVal val="720"/>
                                          </p:val>
                                        </p:tav>
                                        <p:tav tm="100000">
                                          <p:val>
                                            <p:fltVal val="0"/>
                                          </p:val>
                                        </p:tav>
                                      </p:tavLst>
                                    </p:anim>
                                    <p:anim calcmode="lin" valueType="num">
                                      <p:cBhvr>
                                        <p:cTn id="9" dur="1000" fill="hold"/>
                                        <p:tgtEl>
                                          <p:spTgt spid="177164"/>
                                        </p:tgtEl>
                                        <p:attrNameLst>
                                          <p:attrName>ppt_h</p:attrName>
                                        </p:attrNameLst>
                                      </p:cBhvr>
                                      <p:tavLst>
                                        <p:tav tm="0">
                                          <p:val>
                                            <p:fltVal val="0"/>
                                          </p:val>
                                        </p:tav>
                                        <p:tav tm="100000">
                                          <p:val>
                                            <p:strVal val="#ppt_h"/>
                                          </p:val>
                                        </p:tav>
                                      </p:tavLst>
                                    </p:anim>
                                    <p:anim calcmode="lin" valueType="num">
                                      <p:cBhvr>
                                        <p:cTn id="10" dur="1000" fill="hold"/>
                                        <p:tgtEl>
                                          <p:spTgt spid="177164"/>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10" presetClass="entr" presetSubtype="0" fill="hold" grpId="1" nodeType="afterEffect">
                                  <p:stCondLst>
                                    <p:cond delay="0"/>
                                  </p:stCondLst>
                                  <p:childTnLst>
                                    <p:set>
                                      <p:cBhvr>
                                        <p:cTn id="13" dur="1" fill="hold">
                                          <p:stCondLst>
                                            <p:cond delay="0"/>
                                          </p:stCondLst>
                                        </p:cTn>
                                        <p:tgtEl>
                                          <p:spTgt spid="177156"/>
                                        </p:tgtEl>
                                        <p:attrNameLst>
                                          <p:attrName>style.visibility</p:attrName>
                                        </p:attrNameLst>
                                      </p:cBhvr>
                                      <p:to>
                                        <p:strVal val="visible"/>
                                      </p:to>
                                    </p:set>
                                    <p:animEffect transition="in" filter="fade">
                                      <p:cBhvr>
                                        <p:cTn id="14" dur="2000"/>
                                        <p:tgtEl>
                                          <p:spTgt spid="177156"/>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177163"/>
                                        </p:tgtEl>
                                        <p:attrNameLst>
                                          <p:attrName>style.visibility</p:attrName>
                                        </p:attrNameLst>
                                      </p:cBhvr>
                                      <p:to>
                                        <p:strVal val="visible"/>
                                      </p:to>
                                    </p:set>
                                    <p:animEffect transition="in" filter="fade">
                                      <p:cBhvr>
                                        <p:cTn id="18" dur="3000"/>
                                        <p:tgtEl>
                                          <p:spTgt spid="177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6AE57A12-AEA7-4C87-9BF1-15BAEB4E2957}" type="slidenum">
              <a:rPr lang="en-US"/>
              <a:pPr/>
              <a:t>5</a:t>
            </a:fld>
            <a:endParaRPr lang="en-US"/>
          </a:p>
        </p:txBody>
      </p:sp>
      <p:sp>
        <p:nvSpPr>
          <p:cNvPr id="181250" name="AutoShape 2"/>
          <p:cNvSpPr>
            <a:spLocks noChangeArrowheads="1"/>
          </p:cNvSpPr>
          <p:nvPr/>
        </p:nvSpPr>
        <p:spPr bwMode="auto">
          <a:xfrm>
            <a:off x="5791200" y="827088"/>
            <a:ext cx="3282950" cy="1382712"/>
          </a:xfrm>
          <a:prstGeom prst="cloudCallout">
            <a:avLst>
              <a:gd name="adj1" fmla="val 4157"/>
              <a:gd name="adj2" fmla="val 144028"/>
            </a:avLst>
          </a:prstGeom>
          <a:solidFill>
            <a:schemeClr val="bg1"/>
          </a:solidFill>
          <a:ln w="9525">
            <a:solidFill>
              <a:srgbClr val="0A56A4"/>
            </a:solidFill>
            <a:round/>
            <a:headEnd/>
            <a:tailEnd/>
          </a:ln>
          <a:effectLst/>
        </p:spPr>
        <p:txBody>
          <a:bodyPr anchor="ctr"/>
          <a:lstStyle/>
          <a:p>
            <a:pPr algn="ctr" eaLnBrk="0" hangingPunct="0">
              <a:spcBef>
                <a:spcPct val="50000"/>
              </a:spcBef>
            </a:pPr>
            <a:r>
              <a:rPr lang="en-US" sz="2000" b="1">
                <a:solidFill>
                  <a:srgbClr val="0A56A4"/>
                </a:solidFill>
              </a:rPr>
              <a:t>What caused this surge in population?</a:t>
            </a:r>
          </a:p>
        </p:txBody>
      </p:sp>
      <p:sp>
        <p:nvSpPr>
          <p:cNvPr id="181253" name="Text Box 5"/>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1254" name="Picture 6"/>
          <p:cNvPicPr>
            <a:picLocks noChangeAspect="1" noChangeArrowheads="1"/>
          </p:cNvPicPr>
          <p:nvPr/>
        </p:nvPicPr>
        <p:blipFill>
          <a:blip r:embed="rId2"/>
          <a:srcRect/>
          <a:stretch>
            <a:fillRect/>
          </a:stretch>
        </p:blipFill>
        <p:spPr bwMode="auto">
          <a:xfrm>
            <a:off x="457200" y="381000"/>
            <a:ext cx="914400" cy="914400"/>
          </a:xfrm>
          <a:prstGeom prst="rect">
            <a:avLst/>
          </a:prstGeom>
          <a:noFill/>
        </p:spPr>
      </p:pic>
      <p:pic>
        <p:nvPicPr>
          <p:cNvPr id="181255" name="Picture 7"/>
          <p:cNvPicPr>
            <a:picLocks noChangeAspect="1" noChangeArrowheads="1"/>
          </p:cNvPicPr>
          <p:nvPr/>
        </p:nvPicPr>
        <p:blipFill>
          <a:blip r:embed="rId3"/>
          <a:srcRect/>
          <a:stretch>
            <a:fillRect/>
          </a:stretch>
        </p:blipFill>
        <p:spPr bwMode="auto">
          <a:xfrm>
            <a:off x="457200" y="2208213"/>
            <a:ext cx="5575300" cy="3659187"/>
          </a:xfrm>
          <a:prstGeom prst="rect">
            <a:avLst/>
          </a:prstGeom>
          <a:noFill/>
        </p:spPr>
      </p:pic>
      <p:pic>
        <p:nvPicPr>
          <p:cNvPr id="181256" name="Picture 8" descr="mundo-left"/>
          <p:cNvPicPr>
            <a:picLocks noChangeAspect="1" noChangeArrowheads="1"/>
          </p:cNvPicPr>
          <p:nvPr/>
        </p:nvPicPr>
        <p:blipFill>
          <a:blip r:embed="rId4"/>
          <a:srcRect/>
          <a:stretch>
            <a:fillRect/>
          </a:stretch>
        </p:blipFill>
        <p:spPr bwMode="auto">
          <a:xfrm rot="900000">
            <a:off x="6705600" y="3810000"/>
            <a:ext cx="1836738" cy="18288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2599332-B530-4C41-ACD7-7D74AA622C21}" type="slidenum">
              <a:rPr lang="en-US"/>
              <a:pPr/>
              <a:t>6</a:t>
            </a:fld>
            <a:endParaRPr lang="en-US"/>
          </a:p>
        </p:txBody>
      </p:sp>
      <p:pic>
        <p:nvPicPr>
          <p:cNvPr id="182274" name="Picture 2"/>
          <p:cNvPicPr>
            <a:picLocks noChangeAspect="1" noChangeArrowheads="1"/>
          </p:cNvPicPr>
          <p:nvPr/>
        </p:nvPicPr>
        <p:blipFill>
          <a:blip r:embed="rId3"/>
          <a:srcRect l="2150" r="2150" b="5031"/>
          <a:stretch>
            <a:fillRect/>
          </a:stretch>
        </p:blipFill>
        <p:spPr bwMode="auto">
          <a:xfrm>
            <a:off x="495300" y="3124200"/>
            <a:ext cx="8153400" cy="3206750"/>
          </a:xfrm>
          <a:prstGeom prst="rect">
            <a:avLst/>
          </a:prstGeom>
          <a:noFill/>
          <a:ln w="76200" cmpd="tri">
            <a:solidFill>
              <a:srgbClr val="CD7C11"/>
            </a:solidFill>
            <a:miter lim="800000"/>
            <a:headEnd/>
            <a:tailEnd/>
          </a:ln>
          <a:effectLst/>
        </p:spPr>
      </p:pic>
      <p:sp>
        <p:nvSpPr>
          <p:cNvPr id="182275" name="Text Box 3"/>
          <p:cNvSpPr txBox="1">
            <a:spLocks noChangeArrowheads="1"/>
          </p:cNvSpPr>
          <p:nvPr/>
        </p:nvSpPr>
        <p:spPr bwMode="auto">
          <a:xfrm>
            <a:off x="4191000" y="977900"/>
            <a:ext cx="4495800" cy="1917700"/>
          </a:xfrm>
          <a:prstGeom prst="rect">
            <a:avLst/>
          </a:prstGeom>
          <a:noFill/>
          <a:ln w="9525">
            <a:noFill/>
            <a:miter lim="800000"/>
            <a:headEnd/>
            <a:tailEnd/>
          </a:ln>
          <a:effectLst/>
        </p:spPr>
        <p:txBody>
          <a:bodyPr anchor="ctr">
            <a:spAutoFit/>
          </a:bodyPr>
          <a:lstStyle/>
          <a:p>
            <a:pPr eaLnBrk="0" hangingPunct="0">
              <a:spcBef>
                <a:spcPct val="50000"/>
              </a:spcBef>
            </a:pPr>
            <a:r>
              <a:rPr lang="en-US" sz="2400">
                <a:solidFill>
                  <a:srgbClr val="995C0C"/>
                </a:solidFill>
                <a:effectLst>
                  <a:outerShdw blurRad="38100" dist="38100" dir="2700000" algn="tl">
                    <a:srgbClr val="C0C0C0"/>
                  </a:outerShdw>
                </a:effectLst>
              </a:rPr>
              <a:t>In Afroeurasia, iron axes, hoes, spades, and plows enabled farmers to clear and cultivate millions of acres never before used for farming.</a:t>
            </a:r>
          </a:p>
        </p:txBody>
      </p:sp>
      <p:sp>
        <p:nvSpPr>
          <p:cNvPr id="182276" name="AutoShape 4"/>
          <p:cNvSpPr>
            <a:spLocks noChangeArrowheads="1"/>
          </p:cNvSpPr>
          <p:nvPr/>
        </p:nvSpPr>
        <p:spPr bwMode="auto">
          <a:xfrm>
            <a:off x="304800" y="2501900"/>
            <a:ext cx="2514600" cy="1320800"/>
          </a:xfrm>
          <a:prstGeom prst="wedgeRoundRectCallout">
            <a:avLst>
              <a:gd name="adj1" fmla="val -43750"/>
              <a:gd name="adj2" fmla="val 70000"/>
              <a:gd name="adj3" fmla="val 16667"/>
            </a:avLst>
          </a:prstGeom>
          <a:noFill/>
          <a:ln w="9525">
            <a:noFill/>
            <a:miter lim="800000"/>
            <a:headEnd/>
            <a:tailEnd/>
          </a:ln>
          <a:effectLst/>
        </p:spPr>
        <p:txBody>
          <a:bodyPr wrap="none" anchor="ctr"/>
          <a:lstStyle/>
          <a:p>
            <a:pPr algn="ctr" eaLnBrk="0" hangingPunct="0"/>
            <a:endParaRPr lang="en-US" sz="2000">
              <a:solidFill>
                <a:schemeClr val="tx1"/>
              </a:solidFill>
              <a:latin typeface="Times" charset="0"/>
            </a:endParaRPr>
          </a:p>
        </p:txBody>
      </p:sp>
      <p:sp>
        <p:nvSpPr>
          <p:cNvPr id="182277" name="AutoShape 5"/>
          <p:cNvSpPr>
            <a:spLocks noChangeArrowheads="1"/>
          </p:cNvSpPr>
          <p:nvPr/>
        </p:nvSpPr>
        <p:spPr bwMode="auto">
          <a:xfrm>
            <a:off x="1752600" y="1019175"/>
            <a:ext cx="2057400" cy="1089025"/>
          </a:xfrm>
          <a:prstGeom prst="wedgeRoundRectCallout">
            <a:avLst>
              <a:gd name="adj1" fmla="val -49153"/>
              <a:gd name="adj2" fmla="val 135569"/>
              <a:gd name="adj3" fmla="val 16667"/>
            </a:avLst>
          </a:prstGeom>
          <a:solidFill>
            <a:schemeClr val="bg1"/>
          </a:solidFill>
          <a:ln w="9525">
            <a:solidFill>
              <a:srgbClr val="CD7C11"/>
            </a:solidFill>
            <a:miter lim="800000"/>
            <a:headEnd/>
            <a:tailEnd/>
          </a:ln>
          <a:effectLst/>
        </p:spPr>
        <p:txBody>
          <a:bodyPr anchor="ctr">
            <a:spAutoFit/>
          </a:bodyPr>
          <a:lstStyle/>
          <a:p>
            <a:pPr algn="ctr" eaLnBrk="0" hangingPunct="0"/>
            <a:r>
              <a:rPr lang="en-US" sz="2000" b="1">
                <a:solidFill>
                  <a:srgbClr val="995C0C"/>
                </a:solidFill>
              </a:rPr>
              <a:t>#1 </a:t>
            </a:r>
          </a:p>
          <a:p>
            <a:pPr algn="ctr" eaLnBrk="0" hangingPunct="0"/>
            <a:r>
              <a:rPr lang="en-US" sz="2000" b="1">
                <a:solidFill>
                  <a:srgbClr val="995C0C"/>
                </a:solidFill>
              </a:rPr>
              <a:t>The invention of iron!</a:t>
            </a:r>
            <a:endParaRPr lang="en-US" sz="2000" b="1"/>
          </a:p>
        </p:txBody>
      </p:sp>
      <p:sp>
        <p:nvSpPr>
          <p:cNvPr id="182285" name="Text Box 13"/>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2286" name="Picture 14"/>
          <p:cNvPicPr>
            <a:picLocks noChangeAspect="1" noChangeArrowheads="1"/>
          </p:cNvPicPr>
          <p:nvPr/>
        </p:nvPicPr>
        <p:blipFill>
          <a:blip r:embed="rId4"/>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227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822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P spid="18227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DAEDDA18-4D33-491A-A33B-C90411629857}" type="slidenum">
              <a:rPr lang="en-US"/>
              <a:pPr/>
              <a:t>7</a:t>
            </a:fld>
            <a:endParaRPr lang="en-US"/>
          </a:p>
        </p:txBody>
      </p:sp>
      <p:pic>
        <p:nvPicPr>
          <p:cNvPr id="183298" name="Picture 2"/>
          <p:cNvPicPr>
            <a:picLocks noChangeAspect="1" noChangeArrowheads="1"/>
          </p:cNvPicPr>
          <p:nvPr/>
        </p:nvPicPr>
        <p:blipFill>
          <a:blip r:embed="rId3"/>
          <a:srcRect/>
          <a:stretch>
            <a:fillRect/>
          </a:stretch>
        </p:blipFill>
        <p:spPr bwMode="auto">
          <a:xfrm>
            <a:off x="2825750" y="1604963"/>
            <a:ext cx="5861050" cy="4110037"/>
          </a:xfrm>
          <a:prstGeom prst="rect">
            <a:avLst/>
          </a:prstGeom>
          <a:noFill/>
          <a:ln w="76200" cmpd="tri">
            <a:solidFill>
              <a:srgbClr val="CD7C11"/>
            </a:solidFill>
            <a:miter lim="800000"/>
            <a:headEnd/>
            <a:tailEnd/>
          </a:ln>
          <a:effectLst/>
        </p:spPr>
      </p:pic>
      <p:sp>
        <p:nvSpPr>
          <p:cNvPr id="183299" name="Text Box 3"/>
          <p:cNvSpPr txBox="1">
            <a:spLocks noChangeArrowheads="1"/>
          </p:cNvSpPr>
          <p:nvPr/>
        </p:nvSpPr>
        <p:spPr bwMode="auto">
          <a:xfrm>
            <a:off x="114300" y="1606550"/>
            <a:ext cx="2514600" cy="4108450"/>
          </a:xfrm>
          <a:prstGeom prst="rect">
            <a:avLst/>
          </a:prstGeom>
          <a:noFill/>
          <a:ln w="9525">
            <a:noFill/>
            <a:miter lim="800000"/>
            <a:headEnd/>
            <a:tailEnd/>
          </a:ln>
          <a:effectLst/>
        </p:spPr>
        <p:txBody>
          <a:bodyPr anchor="ctr">
            <a:spAutoFit/>
          </a:bodyPr>
          <a:lstStyle/>
          <a:p>
            <a:pPr eaLnBrk="0" hangingPunct="0"/>
            <a:r>
              <a:rPr lang="en-US" sz="2400">
                <a:solidFill>
                  <a:srgbClr val="995C0C"/>
                </a:solidFill>
                <a:effectLst>
                  <a:outerShdw blurRad="38100" dist="38100" dir="2700000" algn="tl">
                    <a:srgbClr val="C0C0C0"/>
                  </a:outerShdw>
                </a:effectLst>
              </a:rPr>
              <a:t>Farming and pastoral nomadism replaced hunting and gathering in some regions.</a:t>
            </a:r>
          </a:p>
          <a:p>
            <a:pPr eaLnBrk="0" hangingPunct="0"/>
            <a:endParaRPr lang="en-US" sz="2400">
              <a:solidFill>
                <a:srgbClr val="995C0C"/>
              </a:solidFill>
              <a:effectLst>
                <a:outerShdw blurRad="38100" dist="38100" dir="2700000" algn="tl">
                  <a:srgbClr val="C0C0C0"/>
                </a:outerShdw>
              </a:effectLst>
            </a:endParaRPr>
          </a:p>
          <a:p>
            <a:pPr eaLnBrk="0" hangingPunct="0"/>
            <a:r>
              <a:rPr lang="en-US" sz="2400">
                <a:solidFill>
                  <a:srgbClr val="995C0C"/>
                </a:solidFill>
                <a:effectLst>
                  <a:outerShdw blurRad="38100" dist="38100" dir="2700000" algn="tl">
                    <a:srgbClr val="C0C0C0"/>
                  </a:outerShdw>
                </a:effectLst>
              </a:rPr>
              <a:t>People moved into previously uninhabited areas.</a:t>
            </a:r>
          </a:p>
        </p:txBody>
      </p:sp>
      <p:sp>
        <p:nvSpPr>
          <p:cNvPr id="183300" name="AutoShape 4"/>
          <p:cNvSpPr>
            <a:spLocks noChangeArrowheads="1"/>
          </p:cNvSpPr>
          <p:nvPr/>
        </p:nvSpPr>
        <p:spPr bwMode="auto">
          <a:xfrm>
            <a:off x="4114800" y="1019175"/>
            <a:ext cx="3111500" cy="1089025"/>
          </a:xfrm>
          <a:prstGeom prst="wedgeRoundRectCallout">
            <a:avLst>
              <a:gd name="adj1" fmla="val 6380"/>
              <a:gd name="adj2" fmla="val 121519"/>
              <a:gd name="adj3" fmla="val 16667"/>
            </a:avLst>
          </a:prstGeom>
          <a:solidFill>
            <a:schemeClr val="bg1"/>
          </a:solidFill>
          <a:ln w="9525" algn="ctr">
            <a:solidFill>
              <a:srgbClr val="CD7C11"/>
            </a:solidFill>
            <a:miter lim="800000"/>
            <a:headEnd/>
            <a:tailEnd/>
          </a:ln>
          <a:effectLst/>
        </p:spPr>
        <p:txBody>
          <a:bodyPr anchor="ctr">
            <a:spAutoFit/>
          </a:bodyPr>
          <a:lstStyle/>
          <a:p>
            <a:pPr algn="ctr" eaLnBrk="0" hangingPunct="0"/>
            <a:r>
              <a:rPr lang="en-US" sz="2000" b="1">
                <a:solidFill>
                  <a:srgbClr val="995C0C"/>
                </a:solidFill>
              </a:rPr>
              <a:t>#2 </a:t>
            </a:r>
          </a:p>
          <a:p>
            <a:pPr algn="ctr" eaLnBrk="0" hangingPunct="0"/>
            <a:r>
              <a:rPr lang="en-US" sz="2000" b="1">
                <a:solidFill>
                  <a:srgbClr val="995C0C"/>
                </a:solidFill>
              </a:rPr>
              <a:t>Farming and pastoral nomadism!</a:t>
            </a:r>
          </a:p>
        </p:txBody>
      </p:sp>
      <p:sp>
        <p:nvSpPr>
          <p:cNvPr id="183304" name="Text Box 8"/>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3305" name="Picture 9"/>
          <p:cNvPicPr>
            <a:picLocks noChangeAspect="1" noChangeArrowheads="1"/>
          </p:cNvPicPr>
          <p:nvPr/>
        </p:nvPicPr>
        <p:blipFill>
          <a:blip r:embed="rId4"/>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329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499"/>
                                          </p:stCondLst>
                                        </p:cTn>
                                        <p:tgtEl>
                                          <p:spTgt spid="183299">
                                            <p:txEl>
                                              <p:pRg st="0" end="0"/>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499"/>
                                          </p:stCondLst>
                                        </p:cTn>
                                        <p:tgtEl>
                                          <p:spTgt spid="1832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83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advAuto="1000"/>
      <p:bldP spid="18330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BEFB257-49F1-4334-8657-87832DBAE6CE}" type="slidenum">
              <a:rPr lang="en-US"/>
              <a:pPr/>
              <a:t>8</a:t>
            </a:fld>
            <a:endParaRPr lang="en-US"/>
          </a:p>
        </p:txBody>
      </p:sp>
      <p:pic>
        <p:nvPicPr>
          <p:cNvPr id="184323" name="Picture 3"/>
          <p:cNvPicPr>
            <a:picLocks noChangeAspect="1" noChangeArrowheads="1"/>
          </p:cNvPicPr>
          <p:nvPr/>
        </p:nvPicPr>
        <p:blipFill>
          <a:blip r:embed="rId3"/>
          <a:srcRect b="12659"/>
          <a:stretch>
            <a:fillRect/>
          </a:stretch>
        </p:blipFill>
        <p:spPr bwMode="auto">
          <a:xfrm>
            <a:off x="4579938" y="914400"/>
            <a:ext cx="4106862" cy="5257800"/>
          </a:xfrm>
          <a:prstGeom prst="rect">
            <a:avLst/>
          </a:prstGeom>
          <a:noFill/>
          <a:ln w="76200" cmpd="tri" algn="ctr">
            <a:solidFill>
              <a:srgbClr val="CD7C11"/>
            </a:solidFill>
            <a:miter lim="800000"/>
            <a:headEnd/>
            <a:tailEnd/>
          </a:ln>
          <a:effectLst/>
        </p:spPr>
      </p:pic>
      <p:sp>
        <p:nvSpPr>
          <p:cNvPr id="184324" name="AutoShape 4"/>
          <p:cNvSpPr>
            <a:spLocks noChangeArrowheads="1"/>
          </p:cNvSpPr>
          <p:nvPr/>
        </p:nvSpPr>
        <p:spPr bwMode="auto">
          <a:xfrm flipH="1">
            <a:off x="1685925" y="1112838"/>
            <a:ext cx="3343275" cy="2925762"/>
          </a:xfrm>
          <a:prstGeom prst="wedgeEllipseCallout">
            <a:avLst>
              <a:gd name="adj1" fmla="val 30958"/>
              <a:gd name="adj2" fmla="val 98505"/>
            </a:avLst>
          </a:prstGeom>
          <a:solidFill>
            <a:schemeClr val="bg1"/>
          </a:solidFill>
          <a:ln w="9525" algn="ctr">
            <a:solidFill>
              <a:srgbClr val="0A56A4"/>
            </a:solidFill>
            <a:miter lim="800000"/>
            <a:headEnd/>
            <a:tailEnd/>
          </a:ln>
          <a:effectLst/>
        </p:spPr>
        <p:txBody>
          <a:bodyPr anchor="ctr"/>
          <a:lstStyle/>
          <a:p>
            <a:pPr algn="ctr"/>
            <a:r>
              <a:rPr lang="en-US" sz="2400" b="1">
                <a:solidFill>
                  <a:srgbClr val="0A56A4"/>
                </a:solidFill>
              </a:rPr>
              <a:t>#3</a:t>
            </a:r>
          </a:p>
          <a:p>
            <a:pPr algn="ctr"/>
            <a:r>
              <a:rPr lang="en-US" sz="2400" b="1">
                <a:solidFill>
                  <a:srgbClr val="0A56A4"/>
                </a:solidFill>
              </a:rPr>
              <a:t>Improved species of crops produced more food per acre!</a:t>
            </a:r>
            <a:endParaRPr lang="en-US" sz="2000" b="1">
              <a:solidFill>
                <a:srgbClr val="0A56A4"/>
              </a:solidFill>
            </a:endParaRPr>
          </a:p>
        </p:txBody>
      </p:sp>
      <p:sp>
        <p:nvSpPr>
          <p:cNvPr id="184328" name="Text Box 8"/>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4329" name="Picture 9"/>
          <p:cNvPicPr>
            <a:picLocks noChangeAspect="1" noChangeArrowheads="1"/>
          </p:cNvPicPr>
          <p:nvPr/>
        </p:nvPicPr>
        <p:blipFill>
          <a:blip r:embed="rId4"/>
          <a:srcRect/>
          <a:stretch>
            <a:fillRect/>
          </a:stretch>
        </p:blipFill>
        <p:spPr bwMode="auto">
          <a:xfrm>
            <a:off x="457200" y="381000"/>
            <a:ext cx="914400" cy="914400"/>
          </a:xfrm>
          <a:prstGeom prst="rect">
            <a:avLst/>
          </a:prstGeom>
          <a:noFill/>
        </p:spPr>
      </p:pic>
      <p:pic>
        <p:nvPicPr>
          <p:cNvPr id="184330" name="Picture 10" descr="mundo-right"/>
          <p:cNvPicPr>
            <a:picLocks noChangeAspect="1" noChangeArrowheads="1"/>
          </p:cNvPicPr>
          <p:nvPr/>
        </p:nvPicPr>
        <p:blipFill>
          <a:blip r:embed="rId5"/>
          <a:srcRect/>
          <a:stretch>
            <a:fillRect/>
          </a:stretch>
        </p:blipFill>
        <p:spPr bwMode="auto">
          <a:xfrm rot="-900000">
            <a:off x="457200" y="4343400"/>
            <a:ext cx="1828800" cy="1820863"/>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43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37F174F6-B92E-4B85-9215-3BE5C4C31B25}" type="slidenum">
              <a:rPr lang="en-US"/>
              <a:pPr/>
              <a:t>9</a:t>
            </a:fld>
            <a:endParaRPr lang="en-US"/>
          </a:p>
        </p:txBody>
      </p:sp>
      <p:pic>
        <p:nvPicPr>
          <p:cNvPr id="185346" name="Picture 2"/>
          <p:cNvPicPr>
            <a:picLocks noChangeAspect="1" noChangeArrowheads="1"/>
          </p:cNvPicPr>
          <p:nvPr/>
        </p:nvPicPr>
        <p:blipFill>
          <a:blip r:embed="rId3"/>
          <a:srcRect/>
          <a:stretch>
            <a:fillRect/>
          </a:stretch>
        </p:blipFill>
        <p:spPr bwMode="auto">
          <a:xfrm>
            <a:off x="5029200" y="1066800"/>
            <a:ext cx="3749675" cy="2830513"/>
          </a:xfrm>
          <a:prstGeom prst="rect">
            <a:avLst/>
          </a:prstGeom>
          <a:noFill/>
          <a:ln w="76200" cmpd="tri">
            <a:solidFill>
              <a:srgbClr val="CD7C11"/>
            </a:solidFill>
            <a:miter lim="800000"/>
            <a:headEnd/>
            <a:tailEnd/>
          </a:ln>
          <a:effectLst/>
        </p:spPr>
      </p:pic>
      <p:sp>
        <p:nvSpPr>
          <p:cNvPr id="185347" name="AutoShape 3"/>
          <p:cNvSpPr>
            <a:spLocks noChangeArrowheads="1"/>
          </p:cNvSpPr>
          <p:nvPr/>
        </p:nvSpPr>
        <p:spPr bwMode="auto">
          <a:xfrm flipH="1">
            <a:off x="1600200" y="1484313"/>
            <a:ext cx="2870200" cy="1679575"/>
          </a:xfrm>
          <a:prstGeom prst="wedgeRoundRectCallout">
            <a:avLst>
              <a:gd name="adj1" fmla="val -79204"/>
              <a:gd name="adj2" fmla="val 22157"/>
              <a:gd name="adj3" fmla="val 16667"/>
            </a:avLst>
          </a:prstGeom>
          <a:solidFill>
            <a:schemeClr val="bg1"/>
          </a:solidFill>
          <a:ln w="9525" algn="ctr">
            <a:solidFill>
              <a:srgbClr val="CD7C11"/>
            </a:solidFill>
            <a:miter lim="800000"/>
            <a:headEnd/>
            <a:tailEnd/>
          </a:ln>
          <a:effectLst/>
        </p:spPr>
        <p:txBody>
          <a:bodyPr anchor="ctr">
            <a:spAutoFit/>
          </a:bodyPr>
          <a:lstStyle/>
          <a:p>
            <a:pPr algn="ctr"/>
            <a:r>
              <a:rPr lang="en-US" sz="2400" b="1">
                <a:solidFill>
                  <a:srgbClr val="995C0C"/>
                </a:solidFill>
              </a:rPr>
              <a:t>#4</a:t>
            </a:r>
          </a:p>
          <a:p>
            <a:pPr algn="ctr"/>
            <a:r>
              <a:rPr lang="en-US" sz="2400" b="1">
                <a:solidFill>
                  <a:srgbClr val="995C0C"/>
                </a:solidFill>
              </a:rPr>
              <a:t>Horses and camels were used for work! </a:t>
            </a:r>
          </a:p>
        </p:txBody>
      </p:sp>
      <p:pic>
        <p:nvPicPr>
          <p:cNvPr id="185348" name="Picture 4"/>
          <p:cNvPicPr>
            <a:picLocks noChangeAspect="1" noChangeArrowheads="1"/>
          </p:cNvPicPr>
          <p:nvPr/>
        </p:nvPicPr>
        <p:blipFill>
          <a:blip r:embed="rId4"/>
          <a:srcRect b="6435"/>
          <a:stretch>
            <a:fillRect/>
          </a:stretch>
        </p:blipFill>
        <p:spPr bwMode="auto">
          <a:xfrm>
            <a:off x="838200" y="3498850"/>
            <a:ext cx="3276600" cy="3041650"/>
          </a:xfrm>
          <a:prstGeom prst="rect">
            <a:avLst/>
          </a:prstGeom>
          <a:noFill/>
          <a:ln w="76200" cmpd="tri">
            <a:solidFill>
              <a:srgbClr val="CD7C11"/>
            </a:solidFill>
            <a:miter lim="800000"/>
            <a:headEnd/>
            <a:tailEnd/>
          </a:ln>
          <a:effectLst/>
        </p:spPr>
      </p:pic>
      <p:sp>
        <p:nvSpPr>
          <p:cNvPr id="185349" name="AutoShape 5"/>
          <p:cNvSpPr>
            <a:spLocks noChangeArrowheads="1"/>
          </p:cNvSpPr>
          <p:nvPr/>
        </p:nvSpPr>
        <p:spPr bwMode="auto">
          <a:xfrm>
            <a:off x="4800600" y="4165600"/>
            <a:ext cx="2895600" cy="1679575"/>
          </a:xfrm>
          <a:prstGeom prst="wedgeRoundRectCallout">
            <a:avLst>
              <a:gd name="adj1" fmla="val -85417"/>
              <a:gd name="adj2" fmla="val 77032"/>
              <a:gd name="adj3" fmla="val 16667"/>
            </a:avLst>
          </a:prstGeom>
          <a:solidFill>
            <a:schemeClr val="bg1"/>
          </a:solidFill>
          <a:ln w="9525" algn="ctr">
            <a:solidFill>
              <a:srgbClr val="CD7C11"/>
            </a:solidFill>
            <a:miter lim="800000"/>
            <a:headEnd/>
            <a:tailEnd/>
          </a:ln>
          <a:effectLst/>
        </p:spPr>
        <p:txBody>
          <a:bodyPr anchor="ctr">
            <a:spAutoFit/>
          </a:bodyPr>
          <a:lstStyle/>
          <a:p>
            <a:pPr algn="ctr"/>
            <a:r>
              <a:rPr lang="en-US" sz="2400" b="1">
                <a:solidFill>
                  <a:srgbClr val="995C0C"/>
                </a:solidFill>
              </a:rPr>
              <a:t>#4</a:t>
            </a:r>
          </a:p>
          <a:p>
            <a:pPr algn="ctr"/>
            <a:r>
              <a:rPr lang="en-US" sz="2400" b="1">
                <a:solidFill>
                  <a:srgbClr val="995C0C"/>
                </a:solidFill>
              </a:rPr>
              <a:t>Work animals made farms more productive.</a:t>
            </a:r>
          </a:p>
        </p:txBody>
      </p:sp>
      <p:sp>
        <p:nvSpPr>
          <p:cNvPr id="185353" name="Text Box 9"/>
          <p:cNvSpPr txBox="1">
            <a:spLocks noChangeArrowheads="1"/>
          </p:cNvSpPr>
          <p:nvPr/>
        </p:nvSpPr>
        <p:spPr bwMode="auto">
          <a:xfrm>
            <a:off x="1371600" y="381000"/>
            <a:ext cx="4052888" cy="523875"/>
          </a:xfrm>
          <a:prstGeom prst="rect">
            <a:avLst/>
          </a:prstGeom>
          <a:noFill/>
          <a:ln w="9525">
            <a:noFill/>
            <a:miter lim="800000"/>
            <a:headEnd/>
            <a:tailEnd/>
          </a:ln>
          <a:effectLst/>
        </p:spPr>
        <p:txBody>
          <a:bodyPr wrap="none">
            <a:spAutoFit/>
          </a:bodyPr>
          <a:lstStyle/>
          <a:p>
            <a:pPr eaLnBrk="0" hangingPunct="0"/>
            <a:r>
              <a:rPr lang="en-US" sz="2800" b="1">
                <a:solidFill>
                  <a:srgbClr val="995C0C"/>
                </a:solidFill>
                <a:effectLst>
                  <a:outerShdw blurRad="38100" dist="38100" dir="2700000" algn="tl">
                    <a:srgbClr val="C0C0C0"/>
                  </a:outerShdw>
                </a:effectLst>
                <a:latin typeface="Verdana" pitchFamily="34" charset="0"/>
              </a:rPr>
              <a:t>Population Growth </a:t>
            </a:r>
            <a:endParaRPr lang="en-US" b="1">
              <a:effectLst>
                <a:outerShdw blurRad="38100" dist="38100" dir="2700000" algn="tl">
                  <a:srgbClr val="C0C0C0"/>
                </a:outerShdw>
              </a:effectLst>
            </a:endParaRPr>
          </a:p>
        </p:txBody>
      </p:sp>
      <p:pic>
        <p:nvPicPr>
          <p:cNvPr id="185354" name="Picture 10"/>
          <p:cNvPicPr>
            <a:picLocks noChangeAspect="1" noChangeArrowheads="1"/>
          </p:cNvPicPr>
          <p:nvPr/>
        </p:nvPicPr>
        <p:blipFill>
          <a:blip r:embed="rId5"/>
          <a:srcRect/>
          <a:stretch>
            <a:fillRect/>
          </a:stretch>
        </p:blipFill>
        <p:spPr bwMode="auto">
          <a:xfrm>
            <a:off x="457200" y="381000"/>
            <a:ext cx="914400" cy="9144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8534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8534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534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85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autoUpdateAnimBg="0"/>
      <p:bldP spid="185349"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CD7C1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CD7C1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4666</TotalTime>
  <Words>2102</Words>
  <Application>Microsoft PowerPoint</Application>
  <PresentationFormat>On-screen Show (4:3)</PresentationFormat>
  <Paragraphs>347</Paragraphs>
  <Slides>45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Verdana</vt:lpstr>
      <vt:lpstr>Arial Black</vt:lpstr>
      <vt:lpstr>Times</vt:lpstr>
      <vt:lpstr>Textile</vt:lpstr>
      <vt:lpstr>Wingdings</vt:lpstr>
      <vt:lpstr>Default Design</vt:lpstr>
      <vt:lpstr>Big Era Four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 One  </dc:title>
  <dc:creator>Eric L. Tremmel</dc:creator>
  <cp:lastModifiedBy>pquinlan</cp:lastModifiedBy>
  <cp:revision>1101</cp:revision>
  <dcterms:created xsi:type="dcterms:W3CDTF">2002-10-01T17:33:42Z</dcterms:created>
  <dcterms:modified xsi:type="dcterms:W3CDTF">2016-03-23T19:39:13Z</dcterms:modified>
</cp:coreProperties>
</file>